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odttf" ContentType="application/vnd.openxmlformats-officedocument.obfuscatedFont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y="3244850" cx="5765800"/>
  <p:notesSz cx="5765800" cy="3244850"/>
  <p:embeddedFontLst>
    <p:embeddedFont>
      <p:font typeface="Tahoma"/>
      <p:regular r:id="rId107"/>
      <p:bold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CF9B99-1A54-4043-8D43-75C37FF1125C}">
  <a:tblStyle styleId="{37CF9B99-1A54-4043-8D43-75C37FF1125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21" Type="http://schemas.openxmlformats.org/officeDocument/2006/relationships/slide" Target="slides/slide15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07" Type="http://schemas.openxmlformats.org/officeDocument/2006/relationships/font" Target="fonts/Tahoma-regular.fntdata"/><Relationship Id="rId16" Type="http://schemas.openxmlformats.org/officeDocument/2006/relationships/slide" Target="slides/slide10.xml"/><Relationship Id="rId102" Type="http://schemas.openxmlformats.org/officeDocument/2006/relationships/slide" Target="slides/slide96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11" Type="http://schemas.openxmlformats.org/officeDocument/2006/relationships/slide" Target="slides/slide5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95" Type="http://schemas.openxmlformats.org/officeDocument/2006/relationships/slide" Target="slides/slide89.xml"/><Relationship Id="rId90" Type="http://schemas.openxmlformats.org/officeDocument/2006/relationships/slide" Target="slides/slide84.xml"/><Relationship Id="rId5" Type="http://schemas.openxmlformats.org/officeDocument/2006/relationships/slideMaster" Target="slideMasters/slideMaster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5" Type="http://schemas.openxmlformats.org/officeDocument/2006/relationships/slide" Target="slides/slide79.xml"/><Relationship Id="rId80" Type="http://schemas.openxmlformats.org/officeDocument/2006/relationships/slide" Target="slides/slide74.xml"/><Relationship Id="rId108" Type="http://schemas.openxmlformats.org/officeDocument/2006/relationships/font" Target="fonts/Tahoma-bold.fntdata"/><Relationship Id="rId103" Type="http://schemas.openxmlformats.org/officeDocument/2006/relationships/slide" Target="slides/slide97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59" Type="http://schemas.openxmlformats.org/officeDocument/2006/relationships/slide" Target="slides/slide53.xml"/><Relationship Id="rId96" Type="http://schemas.openxmlformats.org/officeDocument/2006/relationships/slide" Target="slides/slide90.xml"/><Relationship Id="rId91" Type="http://schemas.openxmlformats.org/officeDocument/2006/relationships/slide" Target="slides/slide85.xml"/><Relationship Id="rId75" Type="http://schemas.openxmlformats.org/officeDocument/2006/relationships/slide" Target="slides/slide69.xml"/><Relationship Id="rId70" Type="http://schemas.openxmlformats.org/officeDocument/2006/relationships/slide" Target="slides/slide64.xml"/><Relationship Id="rId54" Type="http://schemas.openxmlformats.org/officeDocument/2006/relationships/slide" Target="slides/slide48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106" Type="http://schemas.openxmlformats.org/officeDocument/2006/relationships/slide" Target="slides/slide100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5" Type="http://schemas.openxmlformats.org/officeDocument/2006/relationships/slide" Target="slides/slide9.xml"/><Relationship Id="rId57" Type="http://schemas.openxmlformats.org/officeDocument/2006/relationships/slide" Target="slides/slide51.xml"/><Relationship Id="rId44" Type="http://schemas.openxmlformats.org/officeDocument/2006/relationships/slide" Target="slides/slide38.xml"/><Relationship Id="rId101" Type="http://schemas.openxmlformats.org/officeDocument/2006/relationships/slide" Target="slides/slide95.xml"/><Relationship Id="rId31" Type="http://schemas.openxmlformats.org/officeDocument/2006/relationships/slide" Target="slides/slide25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86" Type="http://schemas.openxmlformats.org/officeDocument/2006/relationships/slide" Target="slides/slide80.xml"/><Relationship Id="rId81" Type="http://schemas.openxmlformats.org/officeDocument/2006/relationships/slide" Target="slides/slide75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65" Type="http://schemas.openxmlformats.org/officeDocument/2006/relationships/slide" Target="slides/slide59.xml"/><Relationship Id="rId60" Type="http://schemas.openxmlformats.org/officeDocument/2006/relationships/slide" Target="slides/slide54.xml"/><Relationship Id="rId52" Type="http://schemas.openxmlformats.org/officeDocument/2006/relationships/slide" Target="slides/slide46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109" Type="http://schemas.openxmlformats.org/officeDocument/2006/relationships/customXml" Target="../customXml/item1.xml"/><Relationship Id="rId104" Type="http://schemas.openxmlformats.org/officeDocument/2006/relationships/slide" Target="slides/slide98.xml"/><Relationship Id="rId34" Type="http://schemas.openxmlformats.org/officeDocument/2006/relationships/slide" Target="slides/slide28.xml"/><Relationship Id="rId97" Type="http://schemas.openxmlformats.org/officeDocument/2006/relationships/slide" Target="slides/slide91.xml"/><Relationship Id="rId76" Type="http://schemas.openxmlformats.org/officeDocument/2006/relationships/slide" Target="slides/slide70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92" Type="http://schemas.openxmlformats.org/officeDocument/2006/relationships/slide" Target="slides/slide86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9" Type="http://schemas.openxmlformats.org/officeDocument/2006/relationships/slide" Target="slides/slide23.xml"/><Relationship Id="rId2" Type="http://schemas.openxmlformats.org/officeDocument/2006/relationships/viewProps" Target="viewProps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24" Type="http://schemas.openxmlformats.org/officeDocument/2006/relationships/slide" Target="slides/slide18.xml"/><Relationship Id="rId87" Type="http://schemas.openxmlformats.org/officeDocument/2006/relationships/slide" Target="slides/slide81.xml"/><Relationship Id="rId66" Type="http://schemas.openxmlformats.org/officeDocument/2006/relationships/slide" Target="slides/slide60.xml"/><Relationship Id="rId110" Type="http://schemas.openxmlformats.org/officeDocument/2006/relationships/customXml" Target="../customXml/item2.xml"/><Relationship Id="rId82" Type="http://schemas.openxmlformats.org/officeDocument/2006/relationships/slide" Target="slides/slide76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05" Type="http://schemas.openxmlformats.org/officeDocument/2006/relationships/slide" Target="slides/slide99.xml"/><Relationship Id="rId100" Type="http://schemas.openxmlformats.org/officeDocument/2006/relationships/slide" Target="slides/slide94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14" Type="http://schemas.openxmlformats.org/officeDocument/2006/relationships/slide" Target="slides/slide8.xml"/><Relationship Id="rId77" Type="http://schemas.openxmlformats.org/officeDocument/2006/relationships/slide" Target="slides/slide71.xml"/><Relationship Id="rId56" Type="http://schemas.openxmlformats.org/officeDocument/2006/relationships/slide" Target="slides/slide50.xml"/><Relationship Id="rId98" Type="http://schemas.openxmlformats.org/officeDocument/2006/relationships/slide" Target="slides/slide92.xml"/><Relationship Id="rId93" Type="http://schemas.openxmlformats.org/officeDocument/2006/relationships/slide" Target="slides/slide87.xml"/><Relationship Id="rId8" Type="http://schemas.openxmlformats.org/officeDocument/2006/relationships/slide" Target="slides/slide2.xml"/><Relationship Id="rId72" Type="http://schemas.openxmlformats.org/officeDocument/2006/relationships/slide" Target="slides/slide66.xml"/><Relationship Id="rId51" Type="http://schemas.openxmlformats.org/officeDocument/2006/relationships/slide" Target="slides/slide45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25" Type="http://schemas.openxmlformats.org/officeDocument/2006/relationships/slide" Target="slides/slide19.xml"/><Relationship Id="rId67" Type="http://schemas.openxmlformats.org/officeDocument/2006/relationships/slide" Target="slides/slide61.xml"/><Relationship Id="rId41" Type="http://schemas.openxmlformats.org/officeDocument/2006/relationships/slide" Target="slides/slide35.xml"/><Relationship Id="rId20" Type="http://schemas.openxmlformats.org/officeDocument/2006/relationships/slide" Target="slides/slide14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62" Type="http://schemas.openxmlformats.org/officeDocument/2006/relationships/slide" Target="slides/slide56.xml"/><Relationship Id="rId111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0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0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5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5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5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5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5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5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5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5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5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6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6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6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6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6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6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6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6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6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6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6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6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6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6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6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6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6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7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7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7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7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7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7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7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7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7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7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7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7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7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8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8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8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8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8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8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8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8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8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8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8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8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8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8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8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9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9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9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9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9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9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9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9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9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9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9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9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9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9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9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9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9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09194" y="1453179"/>
            <a:ext cx="2464435" cy="137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1B147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6" y="80250"/>
            <a:ext cx="5759866" cy="3159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rgbClr val="1B147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09194" y="1453179"/>
            <a:ext cx="2464435" cy="137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5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63.jpg"/><Relationship Id="rId4" Type="http://schemas.openxmlformats.org/officeDocument/2006/relationships/image" Target="../media/image256.png"/><Relationship Id="rId9" Type="http://schemas.openxmlformats.org/officeDocument/2006/relationships/hyperlink" Target="https://www.deeplearningbook.org/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59.png"/><Relationship Id="rId7" Type="http://schemas.openxmlformats.org/officeDocument/2006/relationships/image" Target="../media/image108.png"/><Relationship Id="rId8" Type="http://schemas.openxmlformats.org/officeDocument/2006/relationships/hyperlink" Target="https://d2l.ai/" TargetMode="External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s://probml.github.io/pml-book/" TargetMode="External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Relationship Id="rId14" Type="http://schemas.openxmlformats.org/officeDocument/2006/relationships/hyperlink" Target="http://ppt/slides/ppt/slides/slide1.xml" TargetMode="External"/></Relationships>
</file>

<file path=ppt/slides/_rels/slide11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73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69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7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67.png"/><Relationship Id="rId8" Type="http://schemas.openxmlformats.org/officeDocument/2006/relationships/image" Target="../media/image79.png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image" Target="../media/image84.png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Relationship Id="rId14" Type="http://schemas.openxmlformats.org/officeDocument/2006/relationships/hyperlink" Target="http://ppt/slides/ppt/slides/slide1.xml" TargetMode="External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3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73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69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89.png"/><Relationship Id="rId6" Type="http://schemas.openxmlformats.org/officeDocument/2006/relationships/image" Target="../media/image102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9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8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8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9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9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9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6.png"/><Relationship Id="rId4" Type="http://schemas.openxmlformats.org/officeDocument/2006/relationships/image" Target="../media/image92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97.png"/><Relationship Id="rId6" Type="http://schemas.openxmlformats.org/officeDocument/2006/relationships/image" Target="../media/image90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0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95.png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3.png"/><Relationship Id="rId4" Type="http://schemas.openxmlformats.org/officeDocument/2006/relationships/image" Target="../media/image107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87.png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9" Type="http://schemas.openxmlformats.org/officeDocument/2006/relationships/image" Target="../media/image109.png"/><Relationship Id="rId5" Type="http://schemas.openxmlformats.org/officeDocument/2006/relationships/image" Target="../media/image115.png"/><Relationship Id="rId6" Type="http://schemas.openxmlformats.org/officeDocument/2006/relationships/image" Target="../media/image110.png"/><Relationship Id="rId7" Type="http://schemas.openxmlformats.org/officeDocument/2006/relationships/image" Target="../media/image104.png"/><Relationship Id="rId8" Type="http://schemas.openxmlformats.org/officeDocument/2006/relationships/image" Target="../media/image117.png"/><Relationship Id="rId11" Type="http://schemas.openxmlformats.org/officeDocument/2006/relationships/image" Target="../media/image108.png"/><Relationship Id="rId10" Type="http://schemas.openxmlformats.org/officeDocument/2006/relationships/image" Target="../media/image111.png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Relationship Id="rId15" Type="http://schemas.openxmlformats.org/officeDocument/2006/relationships/hyperlink" Target="http://ppt/slides/ppt/slides/slide1.xml" TargetMode="External"/><Relationship Id="rId14" Type="http://schemas.openxmlformats.org/officeDocument/2006/relationships/hyperlink" Target="http://ppt/slides/ppt/slides/slide1.xml" TargetMode="External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20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17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30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4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73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69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33.png"/></Relationships>
</file>

<file path=ppt/slides/_rels/slide37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5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73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69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1.png"/><Relationship Id="rId4" Type="http://schemas.openxmlformats.org/officeDocument/2006/relationships/image" Target="../media/image119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23.png"/><Relationship Id="rId6" Type="http://schemas.openxmlformats.org/officeDocument/2006/relationships/image" Target="../media/image126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2.png"/><Relationship Id="rId4" Type="http://schemas.openxmlformats.org/officeDocument/2006/relationships/image" Target="../media/image125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18.png"/><Relationship Id="rId6" Type="http://schemas.openxmlformats.org/officeDocument/2006/relationships/image" Target="../media/image138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Relationship Id="rId11" Type="http://schemas.openxmlformats.org/officeDocument/2006/relationships/image" Target="../media/image21.png"/><Relationship Id="rId10" Type="http://schemas.openxmlformats.org/officeDocument/2006/relationships/image" Target="../media/image25.png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Relationship Id="rId15" Type="http://schemas.openxmlformats.org/officeDocument/2006/relationships/hyperlink" Target="http://ppt/slides/ppt/slides/slide1.xml" TargetMode="External"/><Relationship Id="rId14" Type="http://schemas.openxmlformats.org/officeDocument/2006/relationships/hyperlink" Target="http://ppt/slides/ppt/slides/slide1.x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6.png"/><Relationship Id="rId4" Type="http://schemas.openxmlformats.org/officeDocument/2006/relationships/image" Target="../media/image151.png"/><Relationship Id="rId9" Type="http://schemas.openxmlformats.org/officeDocument/2006/relationships/image" Target="../media/image111.png"/><Relationship Id="rId5" Type="http://schemas.openxmlformats.org/officeDocument/2006/relationships/image" Target="../media/image127.png"/><Relationship Id="rId6" Type="http://schemas.openxmlformats.org/officeDocument/2006/relationships/image" Target="../media/image26.png"/><Relationship Id="rId7" Type="http://schemas.openxmlformats.org/officeDocument/2006/relationships/image" Target="../media/image143.png"/><Relationship Id="rId8" Type="http://schemas.openxmlformats.org/officeDocument/2006/relationships/image" Target="../media/image142.png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image" Target="../media/image148.png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Relationship Id="rId14" Type="http://schemas.openxmlformats.org/officeDocument/2006/relationships/hyperlink" Target="http://ppt/slides/ppt/slides/slide1.x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47.png"/><Relationship Id="rId6" Type="http://schemas.openxmlformats.org/officeDocument/2006/relationships/image" Target="../media/image154.png"/><Relationship Id="rId7" Type="http://schemas.openxmlformats.org/officeDocument/2006/relationships/image" Target="../media/image141.png"/><Relationship Id="rId8" Type="http://schemas.openxmlformats.org/officeDocument/2006/relationships/hyperlink" Target="http://ppt/slides/ppt/slides/slide1.xml" TargetMode="External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46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7.png"/><Relationship Id="rId10" Type="http://schemas.openxmlformats.org/officeDocument/2006/relationships/image" Target="../media/image155.png"/><Relationship Id="rId13" Type="http://schemas.openxmlformats.org/officeDocument/2006/relationships/image" Target="../media/image177.png"/><Relationship Id="rId12" Type="http://schemas.openxmlformats.org/officeDocument/2006/relationships/image" Target="../media/image150.png"/><Relationship Id="rId15" Type="http://schemas.openxmlformats.org/officeDocument/2006/relationships/image" Target="../media/image20.png"/><Relationship Id="rId14" Type="http://schemas.openxmlformats.org/officeDocument/2006/relationships/image" Target="../media/image159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17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6.png"/><Relationship Id="rId4" Type="http://schemas.openxmlformats.org/officeDocument/2006/relationships/image" Target="../media/image163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7.png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50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155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73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69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1.png"/><Relationship Id="rId4" Type="http://schemas.openxmlformats.org/officeDocument/2006/relationships/image" Target="../media/image179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74.png"/><Relationship Id="rId6" Type="http://schemas.openxmlformats.org/officeDocument/2006/relationships/image" Target="../media/image166.png"/><Relationship Id="rId7" Type="http://schemas.openxmlformats.org/officeDocument/2006/relationships/image" Target="../media/image170.png"/><Relationship Id="rId8" Type="http://schemas.openxmlformats.org/officeDocument/2006/relationships/hyperlink" Target="http://ppt/slides/ppt/slides/slide1.xml" TargetMode="External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8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5.png"/><Relationship Id="rId4" Type="http://schemas.openxmlformats.org/officeDocument/2006/relationships/image" Target="../media/image86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2.png"/><Relationship Id="rId6" Type="http://schemas.openxmlformats.org/officeDocument/2006/relationships/image" Target="../media/image165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9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8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8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199.png"/></Relationships>
</file>

<file path=ppt/slides/_rels/slide64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64.xml" TargetMode="External"/><Relationship Id="rId32" Type="http://schemas.openxmlformats.org/officeDocument/2006/relationships/hyperlink" Target="http://ppt/slides/ppt/slides/slide50.xml" TargetMode="External"/><Relationship Id="rId35" Type="http://schemas.openxmlformats.org/officeDocument/2006/relationships/hyperlink" Target="http://ppt/slides/ppt/slides/slide80.xml" TargetMode="External"/><Relationship Id="rId34" Type="http://schemas.openxmlformats.org/officeDocument/2006/relationships/hyperlink" Target="http://ppt/slides/ppt/slides/slide72.xml" TargetMode="External"/><Relationship Id="rId37" Type="http://schemas.openxmlformats.org/officeDocument/2006/relationships/hyperlink" Target="http://ppt/slides/ppt/slides/slide90.xml" TargetMode="External"/><Relationship Id="rId36" Type="http://schemas.openxmlformats.org/officeDocument/2006/relationships/hyperlink" Target="http://ppt/slides/ppt/slides/slide83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11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30.xml" TargetMode="External"/><Relationship Id="rId23" Type="http://schemas.openxmlformats.org/officeDocument/2006/relationships/hyperlink" Target="http://ppt/slides/ppt/slides/slide15.xml" TargetMode="External"/><Relationship Id="rId26" Type="http://schemas.openxmlformats.org/officeDocument/2006/relationships/hyperlink" Target="http://ppt/slides/ppt/slides/slide46.xml" TargetMode="External"/><Relationship Id="rId25" Type="http://schemas.openxmlformats.org/officeDocument/2006/relationships/hyperlink" Target="http://ppt/slides/ppt/slides/slide37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7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73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hyperlink" Target="http://ppt/slides/ppt/slides/slide3.xml" TargetMode="External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7.xml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1.png"/><Relationship Id="rId4" Type="http://schemas.openxmlformats.org/officeDocument/2006/relationships/image" Target="../media/image188.png"/><Relationship Id="rId9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3.png"/><Relationship Id="rId7" Type="http://schemas.openxmlformats.org/officeDocument/2006/relationships/image" Target="../media/image189.png"/><Relationship Id="rId8" Type="http://schemas.openxmlformats.org/officeDocument/2006/relationships/image" Target="../media/image183.png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image" Target="../media/image197.png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Relationship Id="rId14" Type="http://schemas.openxmlformats.org/officeDocument/2006/relationships/hyperlink" Target="http://ppt/slides/ppt/slides/slide1.xml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2.png"/><Relationship Id="rId4" Type="http://schemas.openxmlformats.org/officeDocument/2006/relationships/image" Target="../media/image195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96.png"/><Relationship Id="rId6" Type="http://schemas.openxmlformats.org/officeDocument/2006/relationships/image" Target="../media/image198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0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15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9" Type="http://schemas.openxmlformats.org/officeDocument/2006/relationships/image" Target="../media/image1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41.png"/><Relationship Id="rId8" Type="http://schemas.openxmlformats.org/officeDocument/2006/relationships/image" Target="../media/image5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20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17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0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03.png"/><Relationship Id="rId4" Type="http://schemas.openxmlformats.org/officeDocument/2006/relationships/image" Target="../media/image205.png"/><Relationship Id="rId9" Type="http://schemas.openxmlformats.org/officeDocument/2006/relationships/image" Target="../media/image202.png"/><Relationship Id="rId5" Type="http://schemas.openxmlformats.org/officeDocument/2006/relationships/image" Target="../media/image210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12.png"/><Relationship Id="rId20" Type="http://schemas.openxmlformats.org/officeDocument/2006/relationships/image" Target="../media/image225.png"/><Relationship Id="rId22" Type="http://schemas.openxmlformats.org/officeDocument/2006/relationships/hyperlink" Target="http://ppt/slides/ppt/slides/slide1.xml" TargetMode="External"/><Relationship Id="rId21" Type="http://schemas.openxmlformats.org/officeDocument/2006/relationships/hyperlink" Target="http://ppt/slides/ppt/slides/slide1.xml" TargetMode="External"/><Relationship Id="rId24" Type="http://schemas.openxmlformats.org/officeDocument/2006/relationships/hyperlink" Target="http://ppt/slides/ppt/slides/slide1.xml" TargetMode="External"/><Relationship Id="rId23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217.png"/><Relationship Id="rId10" Type="http://schemas.openxmlformats.org/officeDocument/2006/relationships/image" Target="../media/image201.png"/><Relationship Id="rId13" Type="http://schemas.openxmlformats.org/officeDocument/2006/relationships/image" Target="../media/image213.png"/><Relationship Id="rId12" Type="http://schemas.openxmlformats.org/officeDocument/2006/relationships/image" Target="../media/image214.png"/><Relationship Id="rId15" Type="http://schemas.openxmlformats.org/officeDocument/2006/relationships/image" Target="../media/image221.png"/><Relationship Id="rId14" Type="http://schemas.openxmlformats.org/officeDocument/2006/relationships/image" Target="../media/image218.png"/><Relationship Id="rId17" Type="http://schemas.openxmlformats.org/officeDocument/2006/relationships/image" Target="../media/image232.png"/><Relationship Id="rId16" Type="http://schemas.openxmlformats.org/officeDocument/2006/relationships/image" Target="../media/image219.png"/><Relationship Id="rId19" Type="http://schemas.openxmlformats.org/officeDocument/2006/relationships/image" Target="../media/image230.png"/><Relationship Id="rId18" Type="http://schemas.openxmlformats.org/officeDocument/2006/relationships/image" Target="../media/image224.png"/></Relationships>
</file>

<file path=ppt/slides/_rels/slide72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150.png"/><Relationship Id="rId15" Type="http://schemas.openxmlformats.org/officeDocument/2006/relationships/image" Target="../media/image73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69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3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3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2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3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3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65.png"/></Relationships>
</file>

<file path=ppt/slides/_rels/slide80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77.png"/><Relationship Id="rId12" Type="http://schemas.openxmlformats.org/officeDocument/2006/relationships/image" Target="../media/image2.png"/><Relationship Id="rId15" Type="http://schemas.openxmlformats.org/officeDocument/2006/relationships/image" Target="../media/image73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69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3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27.png"/></Relationships>
</file>

<file path=ppt/slides/_rels/slide83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73.png"/><Relationship Id="rId14" Type="http://schemas.openxmlformats.org/officeDocument/2006/relationships/image" Target="../media/image159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69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33.png"/><Relationship Id="rId4" Type="http://schemas.openxmlformats.org/officeDocument/2006/relationships/image" Target="../media/image229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239.png"/><Relationship Id="rId6" Type="http://schemas.openxmlformats.org/officeDocument/2006/relationships/image" Target="../media/image241.png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5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40.png"/><Relationship Id="rId4" Type="http://schemas.openxmlformats.org/officeDocument/2006/relationships/image" Target="../media/image132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245.png"/><Relationship Id="rId6" Type="http://schemas.openxmlformats.org/officeDocument/2006/relationships/image" Target="../media/image243.png"/><Relationship Id="rId7" Type="http://schemas.openxmlformats.org/officeDocument/2006/relationships/image" Target="../media/image246.png"/><Relationship Id="rId8" Type="http://schemas.openxmlformats.org/officeDocument/2006/relationships/hyperlink" Target="http://ppt/slides/ppt/slides/slide1.xml" TargetMode="External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Relationship Id="rId12" Type="http://schemas.openxmlformats.org/officeDocument/2006/relationships/image" Target="../media/image25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47.png"/><Relationship Id="rId4" Type="http://schemas.openxmlformats.org/officeDocument/2006/relationships/image" Target="../media/image235.png"/><Relationship Id="rId9" Type="http://schemas.openxmlformats.org/officeDocument/2006/relationships/image" Target="../media/image250.png"/><Relationship Id="rId5" Type="http://schemas.openxmlformats.org/officeDocument/2006/relationships/image" Target="../media/image244.png"/><Relationship Id="rId6" Type="http://schemas.openxmlformats.org/officeDocument/2006/relationships/image" Target="../media/image242.png"/><Relationship Id="rId7" Type="http://schemas.openxmlformats.org/officeDocument/2006/relationships/image" Target="../media/image255.png"/><Relationship Id="rId8" Type="http://schemas.openxmlformats.org/officeDocument/2006/relationships/image" Target="../media/image258.png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image" Target="../media/image261.png"/><Relationship Id="rId13" Type="http://schemas.openxmlformats.org/officeDocument/2006/relationships/hyperlink" Target="http://ppt/slides/ppt/slides/slide1.xml" TargetMode="External"/><Relationship Id="rId12" Type="http://schemas.openxmlformats.org/officeDocument/2006/relationships/hyperlink" Target="http://ppt/slides/ppt/slides/slide1.xml" TargetMode="External"/><Relationship Id="rId14" Type="http://schemas.openxmlformats.org/officeDocument/2006/relationships/hyperlink" Target="http://ppt/slides/ppt/slides/slide1.x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60.png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hyperlink" Target="http://ppt/slides/ppt/slides/slide1.xml" TargetMode="External"/><Relationship Id="rId8" Type="http://schemas.openxmlformats.org/officeDocument/2006/relationships/hyperlink" Target="http://ppt/slides/ppt/slides/slide1.xml" TargetMode="External"/></Relationships>
</file>

<file path=ppt/slides/_rels/slide90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73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17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6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51.png"/></Relationships>
</file>

<file path=ppt/slides/_rels/slide93.xml.rels><?xml version="1.0" encoding="UTF-8" standalone="yes"?><Relationships xmlns="http://schemas.openxmlformats.org/package/2006/relationships"><Relationship Id="rId40" Type="http://schemas.openxmlformats.org/officeDocument/2006/relationships/hyperlink" Target="http://ppt/slides/ppt/slides/slide90.xml" TargetMode="External"/><Relationship Id="rId42" Type="http://schemas.openxmlformats.org/officeDocument/2006/relationships/hyperlink" Target="http://ppt/slides/ppt/slides/slide90.xml" TargetMode="External"/><Relationship Id="rId41" Type="http://schemas.openxmlformats.org/officeDocument/2006/relationships/hyperlink" Target="http://ppt/slides/ppt/slides/slide90.xml" TargetMode="External"/><Relationship Id="rId44" Type="http://schemas.openxmlformats.org/officeDocument/2006/relationships/hyperlink" Target="http://ppt/slides/ppt/slides/slide90.xml" TargetMode="External"/><Relationship Id="rId43" Type="http://schemas.openxmlformats.org/officeDocument/2006/relationships/hyperlink" Target="http://ppt/slides/ppt/slides/slide90.xml" TargetMode="External"/><Relationship Id="rId46" Type="http://schemas.openxmlformats.org/officeDocument/2006/relationships/hyperlink" Target="http://ppt/slides/ppt/slides/slide93.xml" TargetMode="External"/><Relationship Id="rId45" Type="http://schemas.openxmlformats.org/officeDocument/2006/relationships/hyperlink" Target="http://ppt/slides/ppt/slides/slide90.x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.png"/><Relationship Id="rId48" Type="http://schemas.openxmlformats.org/officeDocument/2006/relationships/hyperlink" Target="http://ppt/slides/ppt/slides/slide1.xml" TargetMode="External"/><Relationship Id="rId47" Type="http://schemas.openxmlformats.org/officeDocument/2006/relationships/hyperlink" Target="http://ppt/slides/ppt/slides/slide93.xml" TargetMode="External"/><Relationship Id="rId4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hyperlink" Target="http://ppt/slides/ppt/slides/slide46.xml" TargetMode="External"/><Relationship Id="rId30" Type="http://schemas.openxmlformats.org/officeDocument/2006/relationships/hyperlink" Target="http://ppt/slides/ppt/slides/slide46.xml" TargetMode="External"/><Relationship Id="rId33" Type="http://schemas.openxmlformats.org/officeDocument/2006/relationships/hyperlink" Target="http://ppt/slides/ppt/slides/slide50.xml" TargetMode="External"/><Relationship Id="rId32" Type="http://schemas.openxmlformats.org/officeDocument/2006/relationships/hyperlink" Target="http://ppt/slides/ppt/slides/slide46.xml" TargetMode="External"/><Relationship Id="rId35" Type="http://schemas.openxmlformats.org/officeDocument/2006/relationships/hyperlink" Target="http://ppt/slides/ppt/slides/slide72.xml" TargetMode="External"/><Relationship Id="rId34" Type="http://schemas.openxmlformats.org/officeDocument/2006/relationships/hyperlink" Target="http://ppt/slides/ppt/slides/slide64.xml" TargetMode="External"/><Relationship Id="rId37" Type="http://schemas.openxmlformats.org/officeDocument/2006/relationships/hyperlink" Target="http://ppt/slides/ppt/slides/slide83.xml" TargetMode="External"/><Relationship Id="rId36" Type="http://schemas.openxmlformats.org/officeDocument/2006/relationships/hyperlink" Target="http://ppt/slides/ppt/slides/slide80.xml" TargetMode="External"/><Relationship Id="rId39" Type="http://schemas.openxmlformats.org/officeDocument/2006/relationships/hyperlink" Target="http://ppt/slides/ppt/slides/slide90.xml" TargetMode="External"/><Relationship Id="rId38" Type="http://schemas.openxmlformats.org/officeDocument/2006/relationships/hyperlink" Target="http://ppt/slides/ppt/slides/slide90.xml" TargetMode="External"/><Relationship Id="rId20" Type="http://schemas.openxmlformats.org/officeDocument/2006/relationships/hyperlink" Target="http://ppt/slides/ppt/slides/slide7.xml" TargetMode="External"/><Relationship Id="rId22" Type="http://schemas.openxmlformats.org/officeDocument/2006/relationships/hyperlink" Target="http://ppt/slides/ppt/slides/slide7.xml" TargetMode="External"/><Relationship Id="rId21" Type="http://schemas.openxmlformats.org/officeDocument/2006/relationships/hyperlink" Target="http://ppt/slides/ppt/slides/slide7.xml" TargetMode="External"/><Relationship Id="rId24" Type="http://schemas.openxmlformats.org/officeDocument/2006/relationships/hyperlink" Target="http://ppt/slides/ppt/slides/slide15.xml" TargetMode="External"/><Relationship Id="rId23" Type="http://schemas.openxmlformats.org/officeDocument/2006/relationships/hyperlink" Target="http://ppt/slides/ppt/slides/slide11.xml" TargetMode="External"/><Relationship Id="rId26" Type="http://schemas.openxmlformats.org/officeDocument/2006/relationships/hyperlink" Target="http://ppt/slides/ppt/slides/slide37.xml" TargetMode="External"/><Relationship Id="rId25" Type="http://schemas.openxmlformats.org/officeDocument/2006/relationships/hyperlink" Target="http://ppt/slides/ppt/slides/slide30.xml" TargetMode="External"/><Relationship Id="rId28" Type="http://schemas.openxmlformats.org/officeDocument/2006/relationships/hyperlink" Target="http://ppt/slides/ppt/slides/slide46.xml" TargetMode="External"/><Relationship Id="rId27" Type="http://schemas.openxmlformats.org/officeDocument/2006/relationships/hyperlink" Target="http://ppt/slides/ppt/slides/slide46.xml" TargetMode="External"/><Relationship Id="rId29" Type="http://schemas.openxmlformats.org/officeDocument/2006/relationships/hyperlink" Target="http://ppt/slides/ppt/slides/slide46.xml" TargetMode="External"/><Relationship Id="rId51" Type="http://schemas.openxmlformats.org/officeDocument/2006/relationships/hyperlink" Target="http://ppt/slides/ppt/slides/slide1.xml" TargetMode="External"/><Relationship Id="rId50" Type="http://schemas.openxmlformats.org/officeDocument/2006/relationships/hyperlink" Target="http://ppt/slides/ppt/slides/slide1.xml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5" Type="http://schemas.openxmlformats.org/officeDocument/2006/relationships/image" Target="../media/image20.png"/><Relationship Id="rId14" Type="http://schemas.openxmlformats.org/officeDocument/2006/relationships/image" Target="../media/image3.png"/><Relationship Id="rId17" Type="http://schemas.openxmlformats.org/officeDocument/2006/relationships/hyperlink" Target="http://ppt/slides/ppt/slides/slide3.xml" TargetMode="External"/><Relationship Id="rId16" Type="http://schemas.openxmlformats.org/officeDocument/2006/relationships/image" Target="../media/image69.png"/><Relationship Id="rId19" Type="http://schemas.openxmlformats.org/officeDocument/2006/relationships/hyperlink" Target="http://ppt/slides/ppt/slides/slide7.xml" TargetMode="External"/><Relationship Id="rId18" Type="http://schemas.openxmlformats.org/officeDocument/2006/relationships/hyperlink" Target="http://ppt/slides/ppt/slides/slide3.xml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6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7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6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6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62.png"/><Relationship Id="rId4" Type="http://schemas.openxmlformats.org/officeDocument/2006/relationships/image" Target="../media/image267.png"/><Relationship Id="rId9" Type="http://schemas.openxmlformats.org/officeDocument/2006/relationships/hyperlink" Target="http://ppt/slides/ppt/slides/slide1.xml" TargetMode="External"/><Relationship Id="rId5" Type="http://schemas.openxmlformats.org/officeDocument/2006/relationships/image" Target="../media/image270.png"/><Relationship Id="rId6" Type="http://schemas.openxmlformats.org/officeDocument/2006/relationships/image" Target="../media/image126.png"/><Relationship Id="rId7" Type="http://schemas.openxmlformats.org/officeDocument/2006/relationships/image" Target="../media/image265.png"/><Relationship Id="rId8" Type="http://schemas.openxmlformats.org/officeDocument/2006/relationships/hyperlink" Target="http://ppt/slides/ppt/slides/slide1.xml" TargetMode="External"/><Relationship Id="rId11" Type="http://schemas.openxmlformats.org/officeDocument/2006/relationships/hyperlink" Target="http://ppt/slides/ppt/slides/slide1.xml" TargetMode="External"/><Relationship Id="rId10" Type="http://schemas.openxmlformats.org/officeDocument/2006/relationships/hyperlink" Target="http://ppt/slides/ppt/slides/slide1.xml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ppt/slides/ppt/slides/slide1.xml" TargetMode="External"/><Relationship Id="rId4" Type="http://schemas.openxmlformats.org/officeDocument/2006/relationships/hyperlink" Target="http://ppt/slides/ppt/slides/slide1.xml" TargetMode="External"/><Relationship Id="rId5" Type="http://schemas.openxmlformats.org/officeDocument/2006/relationships/hyperlink" Target="http://ppt/slides/ppt/slides/slide1.xml" TargetMode="External"/><Relationship Id="rId6" Type="http://schemas.openxmlformats.org/officeDocument/2006/relationships/hyperlink" Target="http://ppt/slides/ppt/slides/slide1.xml" TargetMode="External"/><Relationship Id="rId7" Type="http://schemas.openxmlformats.org/officeDocument/2006/relationships/image" Target="../media/image2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0" y="7"/>
            <a:ext cx="5759866" cy="3239902"/>
            <a:chOff x="0" y="7"/>
            <a:chExt cx="5759866" cy="3239902"/>
          </a:xfrm>
        </p:grpSpPr>
        <p:pic>
          <p:nvPicPr>
            <p:cNvPr id="45" name="Google Shape;45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7"/>
              <a:ext cx="5759866" cy="3239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7"/>
            <p:cNvSpPr/>
            <p:nvPr/>
          </p:nvSpPr>
          <p:spPr>
            <a:xfrm>
              <a:off x="1982523" y="1293502"/>
              <a:ext cx="3325495" cy="721995"/>
            </a:xfrm>
            <a:custGeom>
              <a:rect b="b" l="l" r="r" t="t"/>
              <a:pathLst>
                <a:path extrusionOk="0" h="721994" w="3325495">
                  <a:moveTo>
                    <a:pt x="0" y="721869"/>
                  </a:moveTo>
                  <a:lnTo>
                    <a:pt x="0" y="0"/>
                  </a:lnTo>
                  <a:lnTo>
                    <a:pt x="3324983" y="0"/>
                  </a:lnTo>
                  <a:lnTo>
                    <a:pt x="3324983" y="721869"/>
                  </a:lnTo>
                  <a:lnTo>
                    <a:pt x="0" y="72186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/>
        </p:nvSpPr>
        <p:spPr>
          <a:xfrm>
            <a:off x="1982523" y="1293502"/>
            <a:ext cx="3325495" cy="721995"/>
          </a:xfrm>
          <a:prstGeom prst="rect">
            <a:avLst/>
          </a:prstGeom>
          <a:solidFill>
            <a:srgbClr val="FFFFFF">
              <a:alpha val="79607"/>
            </a:srgbClr>
          </a:solidFill>
          <a:ln cap="flat" cmpd="sng" w="12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0325">
            <a:spAutoFit/>
          </a:bodyPr>
          <a:lstStyle/>
          <a:p>
            <a:pPr indent="-634" lvl="0" marL="398780" marR="391160" rtl="0" algn="ctr">
              <a:lnSpc>
                <a:spcPct val="8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EEP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7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350">
                <a:latin typeface="Cambria"/>
                <a:ea typeface="Cambria"/>
                <a:cs typeface="Cambria"/>
                <a:sym typeface="Cambria"/>
              </a:rPr>
              <a:t>ETWORK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ODULE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# 4 : L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INEAR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EURAL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ETWORKS FOR </a:t>
            </a:r>
            <a:r>
              <a:rPr lang="en-US" sz="1400">
                <a:latin typeface="Cambria"/>
                <a:ea typeface="Cambria"/>
                <a:cs typeface="Cambria"/>
                <a:sym typeface="Cambria"/>
              </a:rPr>
              <a:t>C</a:t>
            </a:r>
            <a:r>
              <a:rPr lang="en-US" sz="1150">
                <a:latin typeface="Cambria"/>
                <a:ea typeface="Cambria"/>
                <a:cs typeface="Cambria"/>
                <a:sym typeface="Cambria"/>
              </a:rPr>
              <a:t>LASSIFICATION</a:t>
            </a:r>
            <a:endParaRPr sz="11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4132173" y="2325276"/>
            <a:ext cx="1280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99085" lvl="0" marL="311150" marR="5080" rtl="0" algn="l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</a:rPr>
              <a:t>DNN Team</a:t>
            </a:r>
            <a:endParaRPr sz="950">
              <a:solidFill>
                <a:srgbClr val="1B1472"/>
              </a:solidFill>
            </a:endParaRPr>
          </a:p>
          <a:p>
            <a:pPr indent="-299085" lvl="0" marL="311150" marR="5080" rtl="0" algn="l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BITS Pilani WILP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ot</a:t>
            </a:r>
            <a:r>
              <a:rPr lang="en-US">
                <a:solidFill>
                  <a:srgbClr val="FFFFFF"/>
                </a:solidFill>
              </a:rPr>
              <a:t> U</a:t>
            </a:r>
            <a:r>
              <a:rPr lang="en-US" cap="small">
                <a:solidFill>
                  <a:srgbClr val="FFFFFF"/>
                </a:solidFill>
              </a:rPr>
              <a:t>se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inear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egression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264" name="Google Shape;264;p16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265" name="Google Shape;265;p1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1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69" name="Google Shape;269;p1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70" name="Google Shape;270;p16"/>
          <p:cNvSpPr txBox="1"/>
          <p:nvPr>
            <p:ph idx="12" type="sldNum"/>
          </p:nvPr>
        </p:nvSpPr>
        <p:spPr>
          <a:xfrm>
            <a:off x="4627902" y="3137675"/>
            <a:ext cx="524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271" name="Google Shape;27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473" y="550225"/>
            <a:ext cx="5223475" cy="25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"/>
            <a:ext cx="5759866" cy="3239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106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 cap="small"/>
              <a:t>eferences</a:t>
            </a:r>
            <a:endParaRPr/>
          </a:p>
        </p:txBody>
      </p:sp>
      <p:grpSp>
        <p:nvGrpSpPr>
          <p:cNvPr id="2066" name="Google Shape;2066;p106"/>
          <p:cNvGrpSpPr/>
          <p:nvPr/>
        </p:nvGrpSpPr>
        <p:grpSpPr>
          <a:xfrm>
            <a:off x="0" y="748068"/>
            <a:ext cx="5760262" cy="2485943"/>
            <a:chOff x="0" y="748068"/>
            <a:chExt cx="5760262" cy="2485943"/>
          </a:xfrm>
        </p:grpSpPr>
        <p:pic>
          <p:nvPicPr>
            <p:cNvPr id="2067" name="Google Shape;2067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74806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8" name="Google Shape;2068;p1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3364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9" name="Google Shape;2069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92474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0" name="Google Shape;2070;p1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32963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1" name="Google Shape;2071;p10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0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0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4" name="Google Shape;2074;p106"/>
          <p:cNvSpPr txBox="1"/>
          <p:nvPr/>
        </p:nvSpPr>
        <p:spPr>
          <a:xfrm>
            <a:off x="644626" y="651051"/>
            <a:ext cx="4724400" cy="2160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12700" marR="5080" rtl="0" algn="l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Zhang, A., Lipton, Z. C., Li, M., &amp; Smola, A. J. (2023).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Dive into Deep Learning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 Cambridge University Press. Chapter 4 (Linear Neural Networks for Classification). </a:t>
            </a:r>
            <a:r>
              <a:rPr lang="en-US" sz="12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8"/>
              </a:rPr>
              <a:t>https://d2l.ai/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12700" marR="95885" rtl="0" algn="l">
              <a:lnSpc>
                <a:spcPct val="1087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Goodfellow, I., Bengio, Y., &amp; Courville, A. (2016).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 MIT Press. Chapter 6 (Deep Feedforward Networks). </a:t>
            </a:r>
            <a:r>
              <a:rPr lang="en-US" sz="12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9"/>
              </a:rPr>
              <a:t>https://www.deeplearningbook.org/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12700" marR="148590" rtl="0" algn="l">
              <a:lnSpc>
                <a:spcPct val="1147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Bishop, C. M. (2006).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Pattern Recognition and Machine Learning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 Springer. Chapter 4 (Linear Models for Classification).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07645" rtl="0" algn="l">
              <a:lnSpc>
                <a:spcPct val="1087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Murphy, K. P. (2022).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Probabilistic Machine Learning: An Introduction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 MIT Press. Chapter 10 (Logistic Regression). </a:t>
            </a:r>
            <a:r>
              <a:rPr lang="en-US" sz="12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10"/>
              </a:rPr>
              <a:t>https://probml.github.io/pml-book/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75" name="Google Shape;2075;p10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076" name="Google Shape;2076;p10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4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77" name="Google Shape;2077;p106"/>
          <p:cNvSpPr txBox="1"/>
          <p:nvPr/>
        </p:nvSpPr>
        <p:spPr>
          <a:xfrm>
            <a:off x="4627895" y="3137672"/>
            <a:ext cx="3810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51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‹#›</a:t>
            </a:fld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78" name="Google Shape;2078;p106"/>
          <p:cNvSpPr txBox="1"/>
          <p:nvPr>
            <p:ph idx="12" type="sldNum"/>
          </p:nvPr>
        </p:nvSpPr>
        <p:spPr>
          <a:xfrm>
            <a:off x="4627900" y="3137675"/>
            <a:ext cx="5955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100/100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277" name="Google Shape;2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7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281" name="Google Shape;281;p17"/>
          <p:cNvGrpSpPr/>
          <p:nvPr/>
        </p:nvGrpSpPr>
        <p:grpSpPr>
          <a:xfrm>
            <a:off x="343662" y="893775"/>
            <a:ext cx="302196" cy="866762"/>
            <a:chOff x="343662" y="893775"/>
            <a:chExt cx="302196" cy="866762"/>
          </a:xfrm>
        </p:grpSpPr>
        <p:pic>
          <p:nvPicPr>
            <p:cNvPr id="282" name="Google Shape;282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567" y="89377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17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288" name="Google Shape;288;p17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289" name="Google Shape;289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17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96" name="Google Shape;296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563023" y="391150"/>
            <a:ext cx="48543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3333B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299" name="Google Shape;299;p17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300" name="Google Shape;300;p1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1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04" name="Google Shape;304;p1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05" name="Google Shape;305;p17"/>
          <p:cNvSpPr txBox="1"/>
          <p:nvPr>
            <p:ph idx="12" type="sldNum"/>
          </p:nvPr>
        </p:nvSpPr>
        <p:spPr>
          <a:xfrm>
            <a:off x="4627902" y="3137675"/>
            <a:ext cx="482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is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ogistic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egression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311" name="Google Shape;311;p1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312" name="Google Shape;312;p1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1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4653304" y="3137675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12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18" name="Google Shape;3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60430" cy="2435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igmoid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ctivation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endParaRPr/>
          </a:p>
        </p:txBody>
      </p:sp>
      <p:sp>
        <p:nvSpPr>
          <p:cNvPr id="325" name="Google Shape;325;p19"/>
          <p:cNvSpPr txBox="1"/>
          <p:nvPr/>
        </p:nvSpPr>
        <p:spPr>
          <a:xfrm>
            <a:off x="347294" y="519973"/>
            <a:ext cx="21996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Sigmoid (Logistic) Function: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6" name="Google Shape;326;p19"/>
          <p:cNvSpPr txBox="1"/>
          <p:nvPr/>
        </p:nvSpPr>
        <p:spPr>
          <a:xfrm>
            <a:off x="2706204" y="520914"/>
            <a:ext cx="7620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2591549" y="646544"/>
            <a:ext cx="305435" cy="0"/>
          </a:xfrm>
          <a:custGeom>
            <a:rect b="b" l="l" r="r" t="t"/>
            <a:pathLst>
              <a:path extrusionOk="0" h="120000" w="305435">
                <a:moveTo>
                  <a:pt x="0" y="0"/>
                </a:moveTo>
                <a:lnTo>
                  <a:pt x="305346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9"/>
          <p:cNvSpPr txBox="1"/>
          <p:nvPr/>
        </p:nvSpPr>
        <p:spPr>
          <a:xfrm>
            <a:off x="2578849" y="622933"/>
            <a:ext cx="2108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+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2765755" y="619422"/>
            <a:ext cx="13271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i="1" lang="en-US" sz="500">
                <a:latin typeface="Arial"/>
                <a:ea typeface="Arial"/>
                <a:cs typeface="Arial"/>
                <a:sym typeface="Arial"/>
              </a:rPr>
              <a:t>z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9"/>
          <p:cNvSpPr txBox="1"/>
          <p:nvPr/>
        </p:nvSpPr>
        <p:spPr>
          <a:xfrm>
            <a:off x="321900" y="775425"/>
            <a:ext cx="2922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Derivative formula: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r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)(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31" name="Google Shape;331;p19"/>
          <p:cNvGrpSpPr/>
          <p:nvPr/>
        </p:nvGrpSpPr>
        <p:grpSpPr>
          <a:xfrm>
            <a:off x="758344" y="1594643"/>
            <a:ext cx="1416685" cy="840740"/>
            <a:chOff x="758344" y="1594643"/>
            <a:chExt cx="1416685" cy="840740"/>
          </a:xfrm>
        </p:grpSpPr>
        <p:sp>
          <p:nvSpPr>
            <p:cNvPr id="332" name="Google Shape;332;p19"/>
            <p:cNvSpPr/>
            <p:nvPr/>
          </p:nvSpPr>
          <p:spPr>
            <a:xfrm>
              <a:off x="758344" y="1594643"/>
              <a:ext cx="1416685" cy="840740"/>
            </a:xfrm>
            <a:custGeom>
              <a:rect b="b" l="l" r="r" t="t"/>
              <a:pathLst>
                <a:path extrusionOk="0" h="840739" w="1416685">
                  <a:moveTo>
                    <a:pt x="118031" y="840497"/>
                  </a:moveTo>
                  <a:lnTo>
                    <a:pt x="118031" y="0"/>
                  </a:lnTo>
                </a:path>
                <a:path extrusionOk="0" h="840739" w="1416685">
                  <a:moveTo>
                    <a:pt x="1298356" y="840497"/>
                  </a:moveTo>
                  <a:lnTo>
                    <a:pt x="1298356" y="0"/>
                  </a:lnTo>
                </a:path>
                <a:path extrusionOk="0" h="840739" w="1416685">
                  <a:moveTo>
                    <a:pt x="0" y="420249"/>
                  </a:moveTo>
                  <a:lnTo>
                    <a:pt x="1416385" y="420249"/>
                  </a:lnTo>
                </a:path>
                <a:path extrusionOk="0" h="840739" w="1416685">
                  <a:moveTo>
                    <a:pt x="0" y="120070"/>
                  </a:moveTo>
                  <a:lnTo>
                    <a:pt x="1416385" y="120070"/>
                  </a:ln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876376" y="1714714"/>
              <a:ext cx="1180465" cy="622300"/>
            </a:xfrm>
            <a:custGeom>
              <a:rect b="b" l="l" r="r" t="t"/>
              <a:pathLst>
                <a:path extrusionOk="0" h="622300" w="1180464">
                  <a:moveTo>
                    <a:pt x="0" y="621956"/>
                  </a:moveTo>
                  <a:lnTo>
                    <a:pt x="0" y="578754"/>
                  </a:lnTo>
                </a:path>
                <a:path extrusionOk="0" h="622300" w="1180464">
                  <a:moveTo>
                    <a:pt x="1180324" y="621956"/>
                  </a:moveTo>
                  <a:lnTo>
                    <a:pt x="1180324" y="578754"/>
                  </a:lnTo>
                </a:path>
                <a:path extrusionOk="0" h="622300" w="1180464">
                  <a:moveTo>
                    <a:pt x="568562" y="300178"/>
                  </a:moveTo>
                  <a:lnTo>
                    <a:pt x="611761" y="300178"/>
                  </a:lnTo>
                </a:path>
                <a:path extrusionOk="0" h="622300" w="1180464">
                  <a:moveTo>
                    <a:pt x="568562" y="0"/>
                  </a:moveTo>
                  <a:lnTo>
                    <a:pt x="611761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758344" y="2315070"/>
              <a:ext cx="1396365" cy="0"/>
            </a:xfrm>
            <a:custGeom>
              <a:rect b="b" l="l" r="r" t="t"/>
              <a:pathLst>
                <a:path extrusionOk="0" h="120000" w="1396364">
                  <a:moveTo>
                    <a:pt x="0" y="0"/>
                  </a:moveTo>
                  <a:lnTo>
                    <a:pt x="139614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2142345" y="2298875"/>
              <a:ext cx="32384" cy="32384"/>
            </a:xfrm>
            <a:custGeom>
              <a:rect b="b" l="l" r="r" t="t"/>
              <a:pathLst>
                <a:path extrusionOk="0" h="32385" w="32385">
                  <a:moveTo>
                    <a:pt x="0" y="0"/>
                  </a:moveTo>
                  <a:lnTo>
                    <a:pt x="12146" y="16195"/>
                  </a:lnTo>
                  <a:lnTo>
                    <a:pt x="0" y="32390"/>
                  </a:lnTo>
                  <a:lnTo>
                    <a:pt x="3239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1466538" y="1614887"/>
              <a:ext cx="0" cy="820419"/>
            </a:xfrm>
            <a:custGeom>
              <a:rect b="b" l="l" r="r" t="t"/>
              <a:pathLst>
                <a:path extrusionOk="0" h="820419" w="120000">
                  <a:moveTo>
                    <a:pt x="0" y="82025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1450343" y="1594643"/>
              <a:ext cx="32384" cy="32384"/>
            </a:xfrm>
            <a:custGeom>
              <a:rect b="b" l="l" r="r" t="t"/>
              <a:pathLst>
                <a:path extrusionOk="0" h="32385" w="32384">
                  <a:moveTo>
                    <a:pt x="0" y="32390"/>
                  </a:moveTo>
                  <a:lnTo>
                    <a:pt x="16195" y="20244"/>
                  </a:lnTo>
                  <a:lnTo>
                    <a:pt x="32390" y="32390"/>
                  </a:lnTo>
                  <a:lnTo>
                    <a:pt x="16195" y="0"/>
                  </a:lnTo>
                  <a:lnTo>
                    <a:pt x="0" y="323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19"/>
          <p:cNvSpPr txBox="1"/>
          <p:nvPr/>
        </p:nvSpPr>
        <p:spPr>
          <a:xfrm>
            <a:off x="786051" y="2315962"/>
            <a:ext cx="18097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5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2013592" y="2328109"/>
            <a:ext cx="86360" cy="15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5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1239177" y="1918340"/>
            <a:ext cx="18034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5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1332994" y="1631214"/>
            <a:ext cx="86360" cy="15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1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19"/>
          <p:cNvGrpSpPr/>
          <p:nvPr/>
        </p:nvGrpSpPr>
        <p:grpSpPr>
          <a:xfrm>
            <a:off x="758344" y="1714714"/>
            <a:ext cx="1416685" cy="600710"/>
            <a:chOff x="758344" y="1714714"/>
            <a:chExt cx="1416685" cy="600710"/>
          </a:xfrm>
        </p:grpSpPr>
        <p:sp>
          <p:nvSpPr>
            <p:cNvPr id="343" name="Google Shape;343;p19"/>
            <p:cNvSpPr/>
            <p:nvPr/>
          </p:nvSpPr>
          <p:spPr>
            <a:xfrm>
              <a:off x="758344" y="1716209"/>
              <a:ext cx="1416685" cy="597535"/>
            </a:xfrm>
            <a:custGeom>
              <a:rect b="b" l="l" r="r" t="t"/>
              <a:pathLst>
                <a:path extrusionOk="0" h="597535" w="1416685">
                  <a:moveTo>
                    <a:pt x="0" y="597376"/>
                  </a:moveTo>
                  <a:lnTo>
                    <a:pt x="42916" y="596727"/>
                  </a:lnTo>
                  <a:lnTo>
                    <a:pt x="85832" y="595797"/>
                  </a:lnTo>
                  <a:lnTo>
                    <a:pt x="128749" y="594463"/>
                  </a:lnTo>
                  <a:lnTo>
                    <a:pt x="171666" y="592555"/>
                  </a:lnTo>
                  <a:lnTo>
                    <a:pt x="214582" y="589832"/>
                  </a:lnTo>
                  <a:lnTo>
                    <a:pt x="257499" y="585957"/>
                  </a:lnTo>
                  <a:lnTo>
                    <a:pt x="300415" y="580473"/>
                  </a:lnTo>
                  <a:lnTo>
                    <a:pt x="343331" y="572761"/>
                  </a:lnTo>
                  <a:lnTo>
                    <a:pt x="386248" y="562019"/>
                  </a:lnTo>
                  <a:lnTo>
                    <a:pt x="429165" y="547254"/>
                  </a:lnTo>
                  <a:lnTo>
                    <a:pt x="472081" y="527322"/>
                  </a:lnTo>
                  <a:lnTo>
                    <a:pt x="514998" y="501062"/>
                  </a:lnTo>
                  <a:lnTo>
                    <a:pt x="557915" y="467551"/>
                  </a:lnTo>
                  <a:lnTo>
                    <a:pt x="586525" y="441002"/>
                  </a:lnTo>
                  <a:lnTo>
                    <a:pt x="615136" y="411238"/>
                  </a:lnTo>
                  <a:lnTo>
                    <a:pt x="643747" y="378657"/>
                  </a:lnTo>
                  <a:lnTo>
                    <a:pt x="672358" y="343901"/>
                  </a:lnTo>
                  <a:lnTo>
                    <a:pt x="700969" y="307868"/>
                  </a:lnTo>
                  <a:lnTo>
                    <a:pt x="715275" y="289708"/>
                  </a:lnTo>
                  <a:lnTo>
                    <a:pt x="729580" y="271582"/>
                  </a:lnTo>
                  <a:lnTo>
                    <a:pt x="758192" y="236077"/>
                  </a:lnTo>
                  <a:lnTo>
                    <a:pt x="786802" y="202284"/>
                  </a:lnTo>
                  <a:lnTo>
                    <a:pt x="815414" y="171011"/>
                  </a:lnTo>
                  <a:lnTo>
                    <a:pt x="844024" y="142806"/>
                  </a:lnTo>
                  <a:lnTo>
                    <a:pt x="886941" y="106749"/>
                  </a:lnTo>
                  <a:lnTo>
                    <a:pt x="929858" y="78136"/>
                  </a:lnTo>
                  <a:lnTo>
                    <a:pt x="972774" y="56145"/>
                  </a:lnTo>
                  <a:lnTo>
                    <a:pt x="1015691" y="39809"/>
                  </a:lnTo>
                  <a:lnTo>
                    <a:pt x="1058611" y="27839"/>
                  </a:lnTo>
                  <a:lnTo>
                    <a:pt x="1101526" y="19205"/>
                  </a:lnTo>
                  <a:lnTo>
                    <a:pt x="1144442" y="13052"/>
                  </a:lnTo>
                  <a:lnTo>
                    <a:pt x="1187358" y="8700"/>
                  </a:lnTo>
                  <a:lnTo>
                    <a:pt x="1230274" y="5625"/>
                  </a:lnTo>
                  <a:lnTo>
                    <a:pt x="1273190" y="3482"/>
                  </a:lnTo>
                  <a:lnTo>
                    <a:pt x="1316106" y="1975"/>
                  </a:lnTo>
                  <a:lnTo>
                    <a:pt x="1359021" y="913"/>
                  </a:lnTo>
                  <a:lnTo>
                    <a:pt x="1401937" y="185"/>
                  </a:lnTo>
                  <a:lnTo>
                    <a:pt x="1416243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758344" y="2014893"/>
              <a:ext cx="1416685" cy="0"/>
            </a:xfrm>
            <a:custGeom>
              <a:rect b="b" l="l" r="r" t="t"/>
              <a:pathLst>
                <a:path extrusionOk="0" h="120000" w="1416685">
                  <a:moveTo>
                    <a:pt x="0" y="0"/>
                  </a:moveTo>
                  <a:lnTo>
                    <a:pt x="1416385" y="0"/>
                  </a:lnTo>
                </a:path>
              </a:pathLst>
            </a:custGeom>
            <a:noFill/>
            <a:ln cap="flat" cmpd="sng" w="9525">
              <a:solidFill>
                <a:srgbClr val="EC2027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758344" y="1714714"/>
              <a:ext cx="1416685" cy="600710"/>
            </a:xfrm>
            <a:custGeom>
              <a:rect b="b" l="l" r="r" t="t"/>
              <a:pathLst>
                <a:path extrusionOk="0" h="600710" w="1416685">
                  <a:moveTo>
                    <a:pt x="0" y="600355"/>
                  </a:moveTo>
                  <a:lnTo>
                    <a:pt x="1416385" y="600355"/>
                  </a:lnTo>
                </a:path>
                <a:path extrusionOk="0" h="600710" w="1416685">
                  <a:moveTo>
                    <a:pt x="0" y="0"/>
                  </a:moveTo>
                  <a:lnTo>
                    <a:pt x="1416385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1437906" y="1986261"/>
              <a:ext cx="57785" cy="57785"/>
            </a:xfrm>
            <a:custGeom>
              <a:rect b="b" l="l" r="r" t="t"/>
              <a:pathLst>
                <a:path extrusionOk="0" h="57785" w="57784">
                  <a:moveTo>
                    <a:pt x="28631" y="0"/>
                  </a:moveTo>
                  <a:lnTo>
                    <a:pt x="17487" y="2250"/>
                  </a:lnTo>
                  <a:lnTo>
                    <a:pt x="8386" y="8386"/>
                  </a:lnTo>
                  <a:lnTo>
                    <a:pt x="2250" y="17487"/>
                  </a:lnTo>
                  <a:lnTo>
                    <a:pt x="0" y="28631"/>
                  </a:lnTo>
                  <a:lnTo>
                    <a:pt x="2250" y="39776"/>
                  </a:lnTo>
                  <a:lnTo>
                    <a:pt x="8386" y="48876"/>
                  </a:lnTo>
                  <a:lnTo>
                    <a:pt x="17487" y="55012"/>
                  </a:lnTo>
                  <a:lnTo>
                    <a:pt x="28631" y="57262"/>
                  </a:lnTo>
                  <a:lnTo>
                    <a:pt x="39776" y="55012"/>
                  </a:lnTo>
                  <a:lnTo>
                    <a:pt x="48877" y="48876"/>
                  </a:lnTo>
                  <a:lnTo>
                    <a:pt x="55013" y="39776"/>
                  </a:lnTo>
                  <a:lnTo>
                    <a:pt x="57263" y="28631"/>
                  </a:lnTo>
                  <a:lnTo>
                    <a:pt x="55013" y="17487"/>
                  </a:lnTo>
                  <a:lnTo>
                    <a:pt x="48877" y="8386"/>
                  </a:lnTo>
                  <a:lnTo>
                    <a:pt x="39776" y="2250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1B14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19"/>
          <p:cNvSpPr txBox="1"/>
          <p:nvPr/>
        </p:nvSpPr>
        <p:spPr>
          <a:xfrm>
            <a:off x="1468562" y="1862522"/>
            <a:ext cx="586740" cy="1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361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5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6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5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600"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55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sz="6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2271301" y="2221510"/>
            <a:ext cx="80645" cy="15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latin typeface="Arial"/>
                <a:ea typeface="Arial"/>
                <a:cs typeface="Arial"/>
                <a:sym typeface="Arial"/>
              </a:rPr>
              <a:t>z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1268425" y="1048050"/>
            <a:ext cx="602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8445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95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950">
                <a:latin typeface="Tahoma"/>
                <a:ea typeface="Tahoma"/>
                <a:cs typeface="Tahoma"/>
                <a:sym typeface="Tahoma"/>
              </a:rPr>
              <a:t>)</a:t>
            </a:r>
            <a:endParaRPr sz="95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50" name="Google Shape;350;p19"/>
          <p:cNvGrpSpPr/>
          <p:nvPr/>
        </p:nvGrpSpPr>
        <p:grpSpPr>
          <a:xfrm>
            <a:off x="3341181" y="1594643"/>
            <a:ext cx="1416685" cy="840740"/>
            <a:chOff x="3341181" y="1594643"/>
            <a:chExt cx="1416685" cy="840740"/>
          </a:xfrm>
        </p:grpSpPr>
        <p:sp>
          <p:nvSpPr>
            <p:cNvPr id="351" name="Google Shape;351;p19"/>
            <p:cNvSpPr/>
            <p:nvPr/>
          </p:nvSpPr>
          <p:spPr>
            <a:xfrm>
              <a:off x="3341181" y="1594643"/>
              <a:ext cx="1416685" cy="840740"/>
            </a:xfrm>
            <a:custGeom>
              <a:rect b="b" l="l" r="r" t="t"/>
              <a:pathLst>
                <a:path extrusionOk="0" h="840739" w="1416685">
                  <a:moveTo>
                    <a:pt x="118031" y="840497"/>
                  </a:moveTo>
                  <a:lnTo>
                    <a:pt x="118031" y="0"/>
                  </a:lnTo>
                </a:path>
                <a:path extrusionOk="0" h="840739" w="1416685">
                  <a:moveTo>
                    <a:pt x="1298356" y="840497"/>
                  </a:moveTo>
                  <a:lnTo>
                    <a:pt x="1298356" y="0"/>
                  </a:lnTo>
                </a:path>
                <a:path extrusionOk="0" h="840739" w="1416685">
                  <a:moveTo>
                    <a:pt x="0" y="480284"/>
                  </a:moveTo>
                  <a:lnTo>
                    <a:pt x="1416385" y="480284"/>
                  </a:lnTo>
                </a:path>
                <a:path extrusionOk="0" h="840739" w="1416685">
                  <a:moveTo>
                    <a:pt x="0" y="240141"/>
                  </a:moveTo>
                  <a:lnTo>
                    <a:pt x="1416385" y="240141"/>
                  </a:lnTo>
                </a:path>
                <a:path extrusionOk="0" h="840739" w="1416685">
                  <a:moveTo>
                    <a:pt x="0" y="0"/>
                  </a:moveTo>
                  <a:lnTo>
                    <a:pt x="1416385" y="0"/>
                  </a:ln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459213" y="1594643"/>
              <a:ext cx="1180465" cy="742315"/>
            </a:xfrm>
            <a:custGeom>
              <a:rect b="b" l="l" r="r" t="t"/>
              <a:pathLst>
                <a:path extrusionOk="0" h="742314" w="1180464">
                  <a:moveTo>
                    <a:pt x="0" y="742025"/>
                  </a:moveTo>
                  <a:lnTo>
                    <a:pt x="0" y="698827"/>
                  </a:lnTo>
                </a:path>
                <a:path extrusionOk="0" h="742314" w="1180464">
                  <a:moveTo>
                    <a:pt x="1180324" y="742025"/>
                  </a:moveTo>
                  <a:lnTo>
                    <a:pt x="1180324" y="698827"/>
                  </a:lnTo>
                </a:path>
                <a:path extrusionOk="0" h="742314" w="1180464">
                  <a:moveTo>
                    <a:pt x="568562" y="480284"/>
                  </a:moveTo>
                  <a:lnTo>
                    <a:pt x="611761" y="480284"/>
                  </a:lnTo>
                </a:path>
                <a:path extrusionOk="0" h="742314" w="1180464">
                  <a:moveTo>
                    <a:pt x="568562" y="240141"/>
                  </a:moveTo>
                  <a:lnTo>
                    <a:pt x="611761" y="240141"/>
                  </a:lnTo>
                </a:path>
                <a:path extrusionOk="0" h="742314" w="1180464">
                  <a:moveTo>
                    <a:pt x="568562" y="0"/>
                  </a:moveTo>
                  <a:lnTo>
                    <a:pt x="611761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3341181" y="2315070"/>
              <a:ext cx="1396365" cy="0"/>
            </a:xfrm>
            <a:custGeom>
              <a:rect b="b" l="l" r="r" t="t"/>
              <a:pathLst>
                <a:path extrusionOk="0" h="120000" w="1396364">
                  <a:moveTo>
                    <a:pt x="0" y="0"/>
                  </a:moveTo>
                  <a:lnTo>
                    <a:pt x="139614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4725182" y="2298875"/>
              <a:ext cx="32384" cy="32384"/>
            </a:xfrm>
            <a:custGeom>
              <a:rect b="b" l="l" r="r" t="t"/>
              <a:pathLst>
                <a:path extrusionOk="0" h="32385" w="32385">
                  <a:moveTo>
                    <a:pt x="0" y="0"/>
                  </a:moveTo>
                  <a:lnTo>
                    <a:pt x="12146" y="16195"/>
                  </a:lnTo>
                  <a:lnTo>
                    <a:pt x="0" y="32390"/>
                  </a:lnTo>
                  <a:lnTo>
                    <a:pt x="3239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4049375" y="1614887"/>
              <a:ext cx="0" cy="820419"/>
            </a:xfrm>
            <a:custGeom>
              <a:rect b="b" l="l" r="r" t="t"/>
              <a:pathLst>
                <a:path extrusionOk="0" h="820419" w="120000">
                  <a:moveTo>
                    <a:pt x="0" y="82025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4033180" y="1594643"/>
              <a:ext cx="32384" cy="32384"/>
            </a:xfrm>
            <a:custGeom>
              <a:rect b="b" l="l" r="r" t="t"/>
              <a:pathLst>
                <a:path extrusionOk="0" h="32385" w="32385">
                  <a:moveTo>
                    <a:pt x="0" y="32390"/>
                  </a:moveTo>
                  <a:lnTo>
                    <a:pt x="16195" y="20244"/>
                  </a:lnTo>
                  <a:lnTo>
                    <a:pt x="32390" y="32390"/>
                  </a:lnTo>
                  <a:lnTo>
                    <a:pt x="16195" y="0"/>
                  </a:lnTo>
                  <a:lnTo>
                    <a:pt x="0" y="323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19"/>
          <p:cNvSpPr txBox="1"/>
          <p:nvPr/>
        </p:nvSpPr>
        <p:spPr>
          <a:xfrm>
            <a:off x="3368888" y="2315962"/>
            <a:ext cx="18097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5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4596429" y="2328099"/>
            <a:ext cx="86360" cy="15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5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3822014" y="1978365"/>
            <a:ext cx="18034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1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3822014" y="1738224"/>
            <a:ext cx="18034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2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9"/>
          <p:cNvSpPr txBox="1"/>
          <p:nvPr/>
        </p:nvSpPr>
        <p:spPr>
          <a:xfrm>
            <a:off x="3822014" y="1498102"/>
            <a:ext cx="18034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3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19"/>
          <p:cNvGrpSpPr/>
          <p:nvPr/>
        </p:nvGrpSpPr>
        <p:grpSpPr>
          <a:xfrm>
            <a:off x="3341182" y="1686082"/>
            <a:ext cx="1416685" cy="623529"/>
            <a:chOff x="3341182" y="1686082"/>
            <a:chExt cx="1416685" cy="623529"/>
          </a:xfrm>
        </p:grpSpPr>
        <p:sp>
          <p:nvSpPr>
            <p:cNvPr id="363" name="Google Shape;363;p19"/>
            <p:cNvSpPr/>
            <p:nvPr/>
          </p:nvSpPr>
          <p:spPr>
            <a:xfrm>
              <a:off x="3341182" y="1715251"/>
              <a:ext cx="1416685" cy="594360"/>
            </a:xfrm>
            <a:custGeom>
              <a:rect b="b" l="l" r="r" t="t"/>
              <a:pathLst>
                <a:path extrusionOk="0" h="594360" w="1416685">
                  <a:moveTo>
                    <a:pt x="0" y="593895"/>
                  </a:moveTo>
                  <a:lnTo>
                    <a:pt x="42916" y="591316"/>
                  </a:lnTo>
                  <a:lnTo>
                    <a:pt x="85832" y="587626"/>
                  </a:lnTo>
                  <a:lnTo>
                    <a:pt x="128749" y="582359"/>
                  </a:lnTo>
                  <a:lnTo>
                    <a:pt x="171666" y="574861"/>
                  </a:lnTo>
                  <a:lnTo>
                    <a:pt x="214582" y="564246"/>
                  </a:lnTo>
                  <a:lnTo>
                    <a:pt x="257499" y="549316"/>
                  </a:lnTo>
                  <a:lnTo>
                    <a:pt x="300415" y="528523"/>
                  </a:lnTo>
                  <a:lnTo>
                    <a:pt x="343331" y="499962"/>
                  </a:lnTo>
                  <a:lnTo>
                    <a:pt x="386248" y="461498"/>
                  </a:lnTo>
                  <a:lnTo>
                    <a:pt x="414859" y="429344"/>
                  </a:lnTo>
                  <a:lnTo>
                    <a:pt x="443470" y="391462"/>
                  </a:lnTo>
                  <a:lnTo>
                    <a:pt x="472081" y="347763"/>
                  </a:lnTo>
                  <a:lnTo>
                    <a:pt x="500692" y="298617"/>
                  </a:lnTo>
                  <a:lnTo>
                    <a:pt x="529303" y="245200"/>
                  </a:lnTo>
                  <a:lnTo>
                    <a:pt x="557915" y="189460"/>
                  </a:lnTo>
                  <a:lnTo>
                    <a:pt x="572220" y="161637"/>
                  </a:lnTo>
                  <a:lnTo>
                    <a:pt x="600830" y="108332"/>
                  </a:lnTo>
                  <a:lnTo>
                    <a:pt x="629442" y="61610"/>
                  </a:lnTo>
                  <a:lnTo>
                    <a:pt x="658053" y="25752"/>
                  </a:lnTo>
                  <a:lnTo>
                    <a:pt x="700969" y="25"/>
                  </a:lnTo>
                  <a:lnTo>
                    <a:pt x="715275" y="0"/>
                  </a:lnTo>
                  <a:lnTo>
                    <a:pt x="729580" y="4356"/>
                  </a:lnTo>
                  <a:lnTo>
                    <a:pt x="772497" y="41871"/>
                  </a:lnTo>
                  <a:lnTo>
                    <a:pt x="801107" y="83600"/>
                  </a:lnTo>
                  <a:lnTo>
                    <a:pt x="829719" y="134143"/>
                  </a:lnTo>
                  <a:lnTo>
                    <a:pt x="858330" y="189231"/>
                  </a:lnTo>
                  <a:lnTo>
                    <a:pt x="872636" y="217208"/>
                  </a:lnTo>
                  <a:lnTo>
                    <a:pt x="886941" y="244907"/>
                  </a:lnTo>
                  <a:lnTo>
                    <a:pt x="915552" y="298312"/>
                  </a:lnTo>
                  <a:lnTo>
                    <a:pt x="944163" y="347580"/>
                  </a:lnTo>
                  <a:lnTo>
                    <a:pt x="972774" y="391394"/>
                  </a:lnTo>
                  <a:lnTo>
                    <a:pt x="1001385" y="429147"/>
                  </a:lnTo>
                  <a:lnTo>
                    <a:pt x="1030000" y="461319"/>
                  </a:lnTo>
                  <a:lnTo>
                    <a:pt x="1058611" y="488218"/>
                  </a:lnTo>
                  <a:lnTo>
                    <a:pt x="1101526" y="519872"/>
                  </a:lnTo>
                  <a:lnTo>
                    <a:pt x="1144442" y="543041"/>
                  </a:lnTo>
                  <a:lnTo>
                    <a:pt x="1187358" y="559734"/>
                  </a:lnTo>
                  <a:lnTo>
                    <a:pt x="1230274" y="571675"/>
                  </a:lnTo>
                  <a:lnTo>
                    <a:pt x="1273190" y="580076"/>
                  </a:lnTo>
                  <a:lnTo>
                    <a:pt x="1316106" y="586018"/>
                  </a:lnTo>
                  <a:lnTo>
                    <a:pt x="1359021" y="590227"/>
                  </a:lnTo>
                  <a:lnTo>
                    <a:pt x="1401937" y="593113"/>
                  </a:lnTo>
                  <a:lnTo>
                    <a:pt x="1416243" y="593854"/>
                  </a:lnTo>
                </a:path>
              </a:pathLst>
            </a:custGeom>
            <a:noFill/>
            <a:ln cap="flat" cmpd="sng" w="15175">
              <a:solidFill>
                <a:srgbClr val="EC20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4020743" y="1686082"/>
              <a:ext cx="57785" cy="57785"/>
            </a:xfrm>
            <a:custGeom>
              <a:rect b="b" l="l" r="r" t="t"/>
              <a:pathLst>
                <a:path extrusionOk="0" h="57785" w="57785">
                  <a:moveTo>
                    <a:pt x="28631" y="0"/>
                  </a:moveTo>
                  <a:lnTo>
                    <a:pt x="17487" y="2250"/>
                  </a:lnTo>
                  <a:lnTo>
                    <a:pt x="8386" y="8386"/>
                  </a:lnTo>
                  <a:lnTo>
                    <a:pt x="2250" y="17487"/>
                  </a:lnTo>
                  <a:lnTo>
                    <a:pt x="0" y="28631"/>
                  </a:lnTo>
                  <a:lnTo>
                    <a:pt x="2250" y="39776"/>
                  </a:lnTo>
                  <a:lnTo>
                    <a:pt x="8386" y="48877"/>
                  </a:lnTo>
                  <a:lnTo>
                    <a:pt x="17487" y="55013"/>
                  </a:lnTo>
                  <a:lnTo>
                    <a:pt x="28631" y="57263"/>
                  </a:lnTo>
                  <a:lnTo>
                    <a:pt x="39776" y="55013"/>
                  </a:lnTo>
                  <a:lnTo>
                    <a:pt x="48877" y="48877"/>
                  </a:lnTo>
                  <a:lnTo>
                    <a:pt x="55013" y="39776"/>
                  </a:lnTo>
                  <a:lnTo>
                    <a:pt x="57263" y="28631"/>
                  </a:lnTo>
                  <a:lnTo>
                    <a:pt x="55013" y="17487"/>
                  </a:lnTo>
                  <a:lnTo>
                    <a:pt x="48877" y="8386"/>
                  </a:lnTo>
                  <a:lnTo>
                    <a:pt x="39776" y="2250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19"/>
          <p:cNvSpPr txBox="1"/>
          <p:nvPr/>
        </p:nvSpPr>
        <p:spPr>
          <a:xfrm>
            <a:off x="4051399" y="1562335"/>
            <a:ext cx="586740" cy="1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361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5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6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5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600"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550"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sz="6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366" name="Google Shape;366;p19"/>
          <p:cNvGrpSpPr/>
          <p:nvPr/>
        </p:nvGrpSpPr>
        <p:grpSpPr>
          <a:xfrm>
            <a:off x="0" y="1714714"/>
            <a:ext cx="5760262" cy="1519297"/>
            <a:chOff x="0" y="1714714"/>
            <a:chExt cx="5760262" cy="1519297"/>
          </a:xfrm>
        </p:grpSpPr>
        <p:sp>
          <p:nvSpPr>
            <p:cNvPr id="367" name="Google Shape;367;p19"/>
            <p:cNvSpPr/>
            <p:nvPr/>
          </p:nvSpPr>
          <p:spPr>
            <a:xfrm>
              <a:off x="3341182" y="1714714"/>
              <a:ext cx="1416685" cy="0"/>
            </a:xfrm>
            <a:custGeom>
              <a:rect b="b" l="l" r="r" t="t"/>
              <a:pathLst>
                <a:path extrusionOk="0" h="120000" w="1416685">
                  <a:moveTo>
                    <a:pt x="0" y="0"/>
                  </a:moveTo>
                  <a:lnTo>
                    <a:pt x="1416385" y="0"/>
                  </a:lnTo>
                </a:path>
              </a:pathLst>
            </a:custGeom>
            <a:noFill/>
            <a:ln cap="flat" cmpd="sng" w="9525">
              <a:solidFill>
                <a:srgbClr val="EC2027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19"/>
          <p:cNvSpPr txBox="1"/>
          <p:nvPr/>
        </p:nvSpPr>
        <p:spPr>
          <a:xfrm>
            <a:off x="4854138" y="2221510"/>
            <a:ext cx="80645" cy="15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latin typeface="Arial"/>
                <a:ea typeface="Arial"/>
                <a:cs typeface="Arial"/>
                <a:sym typeface="Arial"/>
              </a:rPr>
              <a:t>z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73" name="Google Shape;373;p1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74" name="Google Shape;374;p19"/>
          <p:cNvSpPr txBox="1"/>
          <p:nvPr>
            <p:ph idx="12" type="sldNum"/>
          </p:nvPr>
        </p:nvSpPr>
        <p:spPr>
          <a:xfrm>
            <a:off x="4627902" y="3137675"/>
            <a:ext cx="4908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sp>
        <p:nvSpPr>
          <p:cNvPr id="375" name="Google Shape;375;p19"/>
          <p:cNvSpPr txBox="1"/>
          <p:nvPr/>
        </p:nvSpPr>
        <p:spPr>
          <a:xfrm>
            <a:off x="3789108" y="1048050"/>
            <a:ext cx="727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Derivative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3208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baseline="30000" lang="en-US" sz="900">
                <a:latin typeface="Lucida Sans"/>
                <a:ea typeface="Lucida Sans"/>
                <a:cs typeface="Lucida Sans"/>
                <a:sym typeface="Lucida Sans"/>
              </a:rPr>
              <a:t>r</a:t>
            </a:r>
            <a:r>
              <a:rPr lang="en-US" sz="95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8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950">
                <a:latin typeface="Tahoma"/>
                <a:ea typeface="Tahoma"/>
                <a:cs typeface="Tahoma"/>
                <a:sym typeface="Tahoma"/>
              </a:rPr>
              <a:t>)</a:t>
            </a:r>
            <a:endParaRPr sz="9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6" name="Google Shape;376;p19"/>
          <p:cNvSpPr txBox="1"/>
          <p:nvPr/>
        </p:nvSpPr>
        <p:spPr>
          <a:xfrm>
            <a:off x="1765426" y="2657205"/>
            <a:ext cx="13068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i="1"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z </a:t>
            </a:r>
            <a:r>
              <a:rPr lang="en-US" sz="1200">
                <a:solidFill>
                  <a:srgbClr val="EC2027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0: </a:t>
            </a:r>
            <a:r>
              <a:rPr i="1" lang="en-US" sz="1200">
                <a:solidFill>
                  <a:srgbClr val="EC202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solidFill>
                  <a:srgbClr val="EC2027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>
                <a:solidFill>
                  <a:srgbClr val="EC2027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solidFill>
                  <a:srgbClr val="EC202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9"/>
          <p:cNvSpPr txBox="1"/>
          <p:nvPr/>
        </p:nvSpPr>
        <p:spPr>
          <a:xfrm>
            <a:off x="3157524" y="2657205"/>
            <a:ext cx="86296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EC202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σ</a:t>
            </a:r>
            <a:r>
              <a:rPr baseline="30000" lang="en-US" sz="1200">
                <a:solidFill>
                  <a:srgbClr val="EC2027"/>
                </a:solidFill>
                <a:latin typeface="Lucida Sans"/>
                <a:ea typeface="Lucida Sans"/>
                <a:cs typeface="Lucida Sans"/>
                <a:sym typeface="Lucida Sans"/>
              </a:rPr>
              <a:t>r</a:t>
            </a:r>
            <a:r>
              <a:rPr lang="en-US" sz="1200">
                <a:solidFill>
                  <a:srgbClr val="EC2027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>
                <a:solidFill>
                  <a:srgbClr val="EC2027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solidFill>
                  <a:srgbClr val="EC202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roperties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igmoid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endParaRPr/>
          </a:p>
        </p:txBody>
      </p:sp>
      <p:grpSp>
        <p:nvGrpSpPr>
          <p:cNvPr id="383" name="Google Shape;383;p20"/>
          <p:cNvGrpSpPr/>
          <p:nvPr/>
        </p:nvGrpSpPr>
        <p:grpSpPr>
          <a:xfrm>
            <a:off x="513702" y="799350"/>
            <a:ext cx="69291" cy="1912645"/>
            <a:chOff x="513702" y="799350"/>
            <a:chExt cx="69291" cy="1912645"/>
          </a:xfrm>
        </p:grpSpPr>
        <p:pic>
          <p:nvPicPr>
            <p:cNvPr id="384" name="Google Shape;38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9935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02076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24218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46359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68502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19986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42128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64270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20"/>
          <p:cNvSpPr txBox="1"/>
          <p:nvPr/>
        </p:nvSpPr>
        <p:spPr>
          <a:xfrm>
            <a:off x="334601" y="462350"/>
            <a:ext cx="5149200" cy="26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Key Properties: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162050" rtl="0" algn="l">
              <a:lnSpc>
                <a:spcPct val="144916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Range: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perfect for probabilities!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162050" rtl="0" algn="l">
              <a:lnSpc>
                <a:spcPct val="144916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Monotonic: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Always increasing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945638" rtl="0" algn="l">
              <a:lnSpc>
                <a:spcPct val="1238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Smooth: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Differentiable everywhere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945638" rtl="0" algn="l">
              <a:lnSpc>
                <a:spcPct val="1238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Symmetry: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0" lvl="0" marL="322580" marR="1945639" rtl="0" algn="l">
              <a:lnSpc>
                <a:spcPct val="1238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Derivative: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r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)(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Behavior: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290320" rtl="0" algn="just">
              <a:lnSpc>
                <a:spcPct val="1211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∞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 (confident class 1)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290320" rtl="0" algn="just">
              <a:lnSpc>
                <a:spcPct val="1211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−∞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 (confident class 0)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290320" rtl="0" algn="just">
              <a:lnSpc>
                <a:spcPct val="1211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0: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5 (uncertain)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The derivative property makes sigmoid ideal for gradient-based learning!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20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394" name="Google Shape;394;p2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2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398" name="Google Shape;398;p2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4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99" name="Google Shape;399;p20"/>
          <p:cNvSpPr txBox="1"/>
          <p:nvPr>
            <p:ph idx="12" type="sldNum"/>
          </p:nvPr>
        </p:nvSpPr>
        <p:spPr>
          <a:xfrm>
            <a:off x="4627902" y="3137675"/>
            <a:ext cx="4908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1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405" name="Google Shape;4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1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407" name="Google Shape;4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1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409" name="Google Shape;409;p21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410" name="Google Shape;410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6567" y="107723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21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416" name="Google Shape;416;p21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417" name="Google Shape;417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21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424" name="Google Shape;424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1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26" name="Google Shape;426;p21"/>
          <p:cNvSpPr txBox="1"/>
          <p:nvPr/>
        </p:nvSpPr>
        <p:spPr>
          <a:xfrm>
            <a:off x="563023" y="391150"/>
            <a:ext cx="48627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3333B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427" name="Google Shape;427;p21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428" name="Google Shape;428;p2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32" name="Google Shape;432;p2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33" name="Google Shape;433;p21"/>
          <p:cNvSpPr txBox="1"/>
          <p:nvPr>
            <p:ph idx="12" type="sldNum"/>
          </p:nvPr>
        </p:nvSpPr>
        <p:spPr>
          <a:xfrm>
            <a:off x="4627902" y="3137675"/>
            <a:ext cx="524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2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our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omponents</a:t>
            </a:r>
            <a:endParaRPr/>
          </a:p>
        </p:txBody>
      </p:sp>
      <p:sp>
        <p:nvSpPr>
          <p:cNvPr id="439" name="Google Shape;439;p22"/>
          <p:cNvSpPr txBox="1"/>
          <p:nvPr/>
        </p:nvSpPr>
        <p:spPr>
          <a:xfrm>
            <a:off x="347294" y="869853"/>
            <a:ext cx="3776979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complete deep learning system for classification consists of: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1209497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2"/>
          <p:cNvSpPr txBox="1"/>
          <p:nvPr/>
        </p:nvSpPr>
        <p:spPr>
          <a:xfrm>
            <a:off x="483946" y="1199647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442" name="Google Shape;4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96" y="1430921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2"/>
          <p:cNvSpPr txBox="1"/>
          <p:nvPr/>
        </p:nvSpPr>
        <p:spPr>
          <a:xfrm>
            <a:off x="483946" y="1421071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444" name="Google Shape;44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96" y="1652346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2"/>
          <p:cNvSpPr txBox="1"/>
          <p:nvPr/>
        </p:nvSpPr>
        <p:spPr>
          <a:xfrm>
            <a:off x="483946" y="1642483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446" name="Google Shape;44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996" y="1873757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2"/>
          <p:cNvSpPr txBox="1"/>
          <p:nvPr/>
        </p:nvSpPr>
        <p:spPr>
          <a:xfrm>
            <a:off x="483946" y="1863907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48" name="Google Shape;448;p22"/>
          <p:cNvSpPr txBox="1"/>
          <p:nvPr/>
        </p:nvSpPr>
        <p:spPr>
          <a:xfrm>
            <a:off x="644626" y="1105826"/>
            <a:ext cx="3363595" cy="91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221615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Data: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-dimensional input vectors and binary labels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Single neuron with sigmoid activation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Objective Function: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Binary cross-entropy loss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Learning Algorithm: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Stochastic gradient descent (SGD)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2"/>
          <p:cNvSpPr txBox="1"/>
          <p:nvPr/>
        </p:nvSpPr>
        <p:spPr>
          <a:xfrm>
            <a:off x="347294" y="2101480"/>
            <a:ext cx="5066030" cy="392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Note: We use </a:t>
            </a:r>
            <a:r>
              <a:rPr b="1"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stochastic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gradient descent instead of batch gradient descent for efficiency. (This is for learning purposes only.)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22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451" name="Google Shape;451;p2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55" name="Google Shape;455;p2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56" name="Google Shape;456;p22"/>
          <p:cNvSpPr txBox="1"/>
          <p:nvPr>
            <p:ph idx="12" type="sldNum"/>
          </p:nvPr>
        </p:nvSpPr>
        <p:spPr>
          <a:xfrm>
            <a:off x="4627895" y="3137672"/>
            <a:ext cx="3600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500"/>
              <a:t>‹#›</a:t>
            </a:fld>
            <a:r>
              <a:rPr lang="en-US" sz="500"/>
              <a:t> / 100</a:t>
            </a:r>
            <a:endParaRPr sz="500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3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atrix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orm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ata</a:t>
            </a:r>
            <a:endParaRPr/>
          </a:p>
        </p:txBody>
      </p:sp>
      <p:grpSp>
        <p:nvGrpSpPr>
          <p:cNvPr id="462" name="Google Shape;462;p23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463" name="Google Shape;463;p2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2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67" name="Google Shape;467;p2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68" name="Google Shape;468;p23"/>
          <p:cNvSpPr txBox="1"/>
          <p:nvPr>
            <p:ph idx="12" type="sldNum"/>
          </p:nvPr>
        </p:nvSpPr>
        <p:spPr>
          <a:xfrm>
            <a:off x="4627902" y="3137675"/>
            <a:ext cx="524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469" name="Google Shape;46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048249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4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ogistic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egression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as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a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ingle</a:t>
            </a:r>
            <a:r>
              <a:rPr lang="en-US">
                <a:solidFill>
                  <a:srgbClr val="FFFFFF"/>
                </a:solidFill>
              </a:rPr>
              <a:t> N</a:t>
            </a:r>
            <a:r>
              <a:rPr lang="en-US" cap="small">
                <a:solidFill>
                  <a:srgbClr val="FFFFFF"/>
                </a:solidFill>
              </a:rPr>
              <a:t>euron</a:t>
            </a:r>
            <a:endParaRPr/>
          </a:p>
        </p:txBody>
      </p:sp>
      <p:grpSp>
        <p:nvGrpSpPr>
          <p:cNvPr id="475" name="Google Shape;475;p24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476" name="Google Shape;476;p2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2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80" name="Google Shape;480;p2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81" name="Google Shape;481;p24"/>
          <p:cNvSpPr txBox="1"/>
          <p:nvPr>
            <p:ph idx="12" type="sldNum"/>
          </p:nvPr>
        </p:nvSpPr>
        <p:spPr>
          <a:xfrm>
            <a:off x="4627901" y="3137675"/>
            <a:ext cx="444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482" name="Google Shape;48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575" y="536437"/>
            <a:ext cx="5093826" cy="244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odel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</a:t>
            </a:r>
            <a:endParaRPr/>
          </a:p>
        </p:txBody>
      </p:sp>
      <p:sp>
        <p:nvSpPr>
          <p:cNvPr id="488" name="Google Shape;488;p25"/>
          <p:cNvSpPr txBox="1"/>
          <p:nvPr/>
        </p:nvSpPr>
        <p:spPr>
          <a:xfrm>
            <a:off x="347294" y="550162"/>
            <a:ext cx="483743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5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 single neuron computes weighted sum and applies sigmoid activation. </a:t>
            </a: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Prediction for input </a:t>
            </a:r>
            <a:r>
              <a:rPr b="1"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25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490" name="Google Shape;490;p2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494" name="Google Shape;494;p2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95" name="Google Shape;495;p25"/>
          <p:cNvSpPr txBox="1"/>
          <p:nvPr>
            <p:ph idx="12" type="sldNum"/>
          </p:nvPr>
        </p:nvSpPr>
        <p:spPr>
          <a:xfrm>
            <a:off x="4627903" y="3137675"/>
            <a:ext cx="543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496" name="Google Shape;49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213" y="1061487"/>
            <a:ext cx="5025595" cy="174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/>
        </p:nvSpPr>
        <p:spPr>
          <a:xfrm>
            <a:off x="1400073" y="967954"/>
            <a:ext cx="2960370" cy="759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48284" marR="202565" rtl="0" algn="ctr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The instructor is gratefully acknowledging the authors who made their course materials freely available online.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This deck is prepared by Seetha Parameswaran.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56" name="Google Shape;56;p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0" name="Google Shape;60;p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4648851" y="3137675"/>
            <a:ext cx="425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‹#›</a:t>
            </a:fld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6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aking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redictions</a:t>
            </a:r>
            <a:endParaRPr/>
          </a:p>
        </p:txBody>
      </p:sp>
      <p:grpSp>
        <p:nvGrpSpPr>
          <p:cNvPr id="502" name="Google Shape;502;p26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503" name="Google Shape;503;p2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2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07" name="Google Shape;507;p2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508" name="Google Shape;50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62745" cy="243503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"/>
          <p:cNvSpPr txBox="1"/>
          <p:nvPr>
            <p:ph idx="12" type="sldNum"/>
          </p:nvPr>
        </p:nvSpPr>
        <p:spPr>
          <a:xfrm>
            <a:off x="4627903" y="3137675"/>
            <a:ext cx="543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inary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ross</a:t>
            </a:r>
            <a:r>
              <a:rPr lang="en-US">
                <a:solidFill>
                  <a:srgbClr val="FFFFFF"/>
                </a:solidFill>
              </a:rPr>
              <a:t>-E</a:t>
            </a:r>
            <a:r>
              <a:rPr lang="en-US" cap="small">
                <a:solidFill>
                  <a:srgbClr val="FFFFFF"/>
                </a:solidFill>
              </a:rPr>
              <a:t>ntropy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endParaRPr/>
          </a:p>
        </p:txBody>
      </p:sp>
      <p:grpSp>
        <p:nvGrpSpPr>
          <p:cNvPr id="515" name="Google Shape;515;p27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516" name="Google Shape;516;p2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2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20" name="Google Shape;520;p2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21" name="Google Shape;521;p27"/>
          <p:cNvSpPr txBox="1"/>
          <p:nvPr>
            <p:ph idx="12" type="sldNum"/>
          </p:nvPr>
        </p:nvSpPr>
        <p:spPr>
          <a:xfrm>
            <a:off x="4627903" y="3137675"/>
            <a:ext cx="54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522" name="Google Shape;52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07274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otal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endParaRPr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529" name="Google Shape;529;p2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2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33" name="Google Shape;533;p2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34" name="Google Shape;534;p28"/>
          <p:cNvSpPr txBox="1"/>
          <p:nvPr>
            <p:ph idx="12" type="sldNum"/>
          </p:nvPr>
        </p:nvSpPr>
        <p:spPr>
          <a:xfrm>
            <a:off x="4627903" y="3137675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535" name="Google Shape;53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280535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9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ross</a:t>
            </a:r>
            <a:r>
              <a:rPr lang="en-US">
                <a:solidFill>
                  <a:srgbClr val="FFFFFF"/>
                </a:solidFill>
              </a:rPr>
              <a:t>-E</a:t>
            </a:r>
            <a:r>
              <a:rPr lang="en-US" cap="small">
                <a:solidFill>
                  <a:srgbClr val="FFFFFF"/>
                </a:solidFill>
              </a:rPr>
              <a:t>ntropy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541" name="Google Shape;541;p29"/>
          <p:cNvGrpSpPr/>
          <p:nvPr/>
        </p:nvGrpSpPr>
        <p:grpSpPr>
          <a:xfrm>
            <a:off x="513702" y="737831"/>
            <a:ext cx="2964791" cy="2189083"/>
            <a:chOff x="513702" y="737831"/>
            <a:chExt cx="2964791" cy="2189083"/>
          </a:xfrm>
        </p:grpSpPr>
        <p:pic>
          <p:nvPicPr>
            <p:cNvPr id="542" name="Google Shape;54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3783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92129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10476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28822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29"/>
            <p:cNvSpPr/>
            <p:nvPr/>
          </p:nvSpPr>
          <p:spPr>
            <a:xfrm>
              <a:off x="1607783" y="2117289"/>
              <a:ext cx="1870710" cy="809625"/>
            </a:xfrm>
            <a:custGeom>
              <a:rect b="b" l="l" r="r" t="t"/>
              <a:pathLst>
                <a:path extrusionOk="0" h="809625" w="1870710">
                  <a:moveTo>
                    <a:pt x="391307" y="809180"/>
                  </a:moveTo>
                  <a:lnTo>
                    <a:pt x="391307" y="765982"/>
                  </a:lnTo>
                </a:path>
                <a:path extrusionOk="0" h="809625" w="1870710">
                  <a:moveTo>
                    <a:pt x="761012" y="809180"/>
                  </a:moveTo>
                  <a:lnTo>
                    <a:pt x="761012" y="765982"/>
                  </a:lnTo>
                </a:path>
                <a:path extrusionOk="0" h="809625" w="1870710">
                  <a:moveTo>
                    <a:pt x="1130717" y="809180"/>
                  </a:moveTo>
                  <a:lnTo>
                    <a:pt x="1130717" y="765982"/>
                  </a:lnTo>
                </a:path>
                <a:path extrusionOk="0" h="809625" w="1870710">
                  <a:moveTo>
                    <a:pt x="1500419" y="809180"/>
                  </a:moveTo>
                  <a:lnTo>
                    <a:pt x="1500419" y="765982"/>
                  </a:lnTo>
                </a:path>
                <a:path extrusionOk="0" h="809625" w="1870710">
                  <a:moveTo>
                    <a:pt x="1870131" y="809180"/>
                  </a:moveTo>
                  <a:lnTo>
                    <a:pt x="1870131" y="765982"/>
                  </a:lnTo>
                </a:path>
                <a:path extrusionOk="0" h="809625" w="1870710">
                  <a:moveTo>
                    <a:pt x="0" y="393790"/>
                  </a:moveTo>
                  <a:lnTo>
                    <a:pt x="43201" y="393790"/>
                  </a:lnTo>
                </a:path>
                <a:path extrusionOk="0" h="809625" w="1870710">
                  <a:moveTo>
                    <a:pt x="0" y="0"/>
                  </a:moveTo>
                  <a:lnTo>
                    <a:pt x="43201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1629384" y="2904870"/>
              <a:ext cx="1828800" cy="0"/>
            </a:xfrm>
            <a:custGeom>
              <a:rect b="b" l="l" r="r" t="t"/>
              <a:pathLst>
                <a:path extrusionOk="0" h="120000" w="1828800">
                  <a:moveTo>
                    <a:pt x="0" y="0"/>
                  </a:moveTo>
                  <a:lnTo>
                    <a:pt x="182828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3445520" y="2888675"/>
              <a:ext cx="32384" cy="32384"/>
            </a:xfrm>
            <a:custGeom>
              <a:rect b="b" l="l" r="r" t="t"/>
              <a:pathLst>
                <a:path extrusionOk="0" h="32385" w="32385">
                  <a:moveTo>
                    <a:pt x="0" y="0"/>
                  </a:moveTo>
                  <a:lnTo>
                    <a:pt x="12146" y="16195"/>
                  </a:lnTo>
                  <a:lnTo>
                    <a:pt x="0" y="32390"/>
                  </a:lnTo>
                  <a:lnTo>
                    <a:pt x="3239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1629384" y="1940637"/>
              <a:ext cx="0" cy="964565"/>
            </a:xfrm>
            <a:custGeom>
              <a:rect b="b" l="l" r="r" t="t"/>
              <a:pathLst>
                <a:path extrusionOk="0" h="964564" w="120000">
                  <a:moveTo>
                    <a:pt x="0" y="96423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1613189" y="1920393"/>
              <a:ext cx="32384" cy="32384"/>
            </a:xfrm>
            <a:custGeom>
              <a:rect b="b" l="l" r="r" t="t"/>
              <a:pathLst>
                <a:path extrusionOk="0" h="32385" w="32385">
                  <a:moveTo>
                    <a:pt x="0" y="32390"/>
                  </a:moveTo>
                  <a:lnTo>
                    <a:pt x="16195" y="20244"/>
                  </a:lnTo>
                  <a:lnTo>
                    <a:pt x="32390" y="32390"/>
                  </a:lnTo>
                  <a:lnTo>
                    <a:pt x="16195" y="0"/>
                  </a:lnTo>
                  <a:lnTo>
                    <a:pt x="0" y="323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29"/>
          <p:cNvSpPr txBox="1"/>
          <p:nvPr/>
        </p:nvSpPr>
        <p:spPr>
          <a:xfrm>
            <a:off x="1909102" y="2907775"/>
            <a:ext cx="15504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2	0</a:t>
            </a: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850"/>
              <a:t>     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-US" sz="850"/>
              <a:t>      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95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8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9"/>
          <p:cNvSpPr txBox="1"/>
          <p:nvPr/>
        </p:nvSpPr>
        <p:spPr>
          <a:xfrm>
            <a:off x="3434796" y="2919921"/>
            <a:ext cx="86360" cy="15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1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" name="Google Shape;553;p29"/>
          <p:cNvGrpSpPr/>
          <p:nvPr/>
        </p:nvGrpSpPr>
        <p:grpSpPr>
          <a:xfrm>
            <a:off x="1647869" y="1998135"/>
            <a:ext cx="1811655" cy="904881"/>
            <a:chOff x="1647869" y="1998135"/>
            <a:chExt cx="1811655" cy="904881"/>
          </a:xfrm>
        </p:grpSpPr>
        <p:sp>
          <p:nvSpPr>
            <p:cNvPr id="554" name="Google Shape;554;p29"/>
            <p:cNvSpPr/>
            <p:nvPr/>
          </p:nvSpPr>
          <p:spPr>
            <a:xfrm>
              <a:off x="1647869" y="1998135"/>
              <a:ext cx="1811655" cy="904875"/>
            </a:xfrm>
            <a:custGeom>
              <a:rect b="b" l="l" r="r" t="t"/>
              <a:pathLst>
                <a:path extrusionOk="0" h="904875" w="1811654">
                  <a:moveTo>
                    <a:pt x="0" y="0"/>
                  </a:moveTo>
                  <a:lnTo>
                    <a:pt x="18298" y="135446"/>
                  </a:lnTo>
                  <a:lnTo>
                    <a:pt x="36597" y="214968"/>
                  </a:lnTo>
                  <a:lnTo>
                    <a:pt x="54895" y="271424"/>
                  </a:lnTo>
                  <a:lnTo>
                    <a:pt x="73194" y="315289"/>
                  </a:lnTo>
                  <a:lnTo>
                    <a:pt x="91492" y="351115"/>
                  </a:lnTo>
                  <a:lnTo>
                    <a:pt x="128090" y="407656"/>
                  </a:lnTo>
                  <a:lnTo>
                    <a:pt x="164687" y="451564"/>
                  </a:lnTo>
                  <a:lnTo>
                    <a:pt x="201284" y="487434"/>
                  </a:lnTo>
                  <a:lnTo>
                    <a:pt x="237882" y="517760"/>
                  </a:lnTo>
                  <a:lnTo>
                    <a:pt x="274478" y="544034"/>
                  </a:lnTo>
                  <a:lnTo>
                    <a:pt x="311075" y="567189"/>
                  </a:lnTo>
                  <a:lnTo>
                    <a:pt x="347673" y="587910"/>
                  </a:lnTo>
                  <a:lnTo>
                    <a:pt x="384270" y="606696"/>
                  </a:lnTo>
                  <a:lnTo>
                    <a:pt x="420867" y="623824"/>
                  </a:lnTo>
                  <a:lnTo>
                    <a:pt x="457464" y="639574"/>
                  </a:lnTo>
                  <a:lnTo>
                    <a:pt x="494061" y="654157"/>
                  </a:lnTo>
                  <a:lnTo>
                    <a:pt x="530658" y="667739"/>
                  </a:lnTo>
                  <a:lnTo>
                    <a:pt x="567256" y="680435"/>
                  </a:lnTo>
                  <a:lnTo>
                    <a:pt x="603852" y="692369"/>
                  </a:lnTo>
                  <a:lnTo>
                    <a:pt x="640449" y="703619"/>
                  </a:lnTo>
                  <a:lnTo>
                    <a:pt x="677047" y="714246"/>
                  </a:lnTo>
                  <a:lnTo>
                    <a:pt x="731942" y="729225"/>
                  </a:lnTo>
                  <a:lnTo>
                    <a:pt x="786838" y="743130"/>
                  </a:lnTo>
                  <a:lnTo>
                    <a:pt x="841734" y="756114"/>
                  </a:lnTo>
                  <a:lnTo>
                    <a:pt x="896630" y="768296"/>
                  </a:lnTo>
                  <a:lnTo>
                    <a:pt x="951525" y="779763"/>
                  </a:lnTo>
                  <a:lnTo>
                    <a:pt x="1006425" y="790604"/>
                  </a:lnTo>
                  <a:lnTo>
                    <a:pt x="1061319" y="800870"/>
                  </a:lnTo>
                  <a:lnTo>
                    <a:pt x="1116214" y="810636"/>
                  </a:lnTo>
                  <a:lnTo>
                    <a:pt x="1171108" y="819932"/>
                  </a:lnTo>
                  <a:lnTo>
                    <a:pt x="1226003" y="828810"/>
                  </a:lnTo>
                  <a:lnTo>
                    <a:pt x="1280897" y="837315"/>
                  </a:lnTo>
                  <a:lnTo>
                    <a:pt x="1335792" y="845451"/>
                  </a:lnTo>
                  <a:lnTo>
                    <a:pt x="1390686" y="853268"/>
                  </a:lnTo>
                  <a:lnTo>
                    <a:pt x="1445591" y="860789"/>
                  </a:lnTo>
                  <a:lnTo>
                    <a:pt x="1463889" y="863268"/>
                  </a:lnTo>
                  <a:lnTo>
                    <a:pt x="1518783" y="870427"/>
                  </a:lnTo>
                  <a:lnTo>
                    <a:pt x="1573678" y="877334"/>
                  </a:lnTo>
                  <a:lnTo>
                    <a:pt x="1628572" y="884009"/>
                  </a:lnTo>
                  <a:lnTo>
                    <a:pt x="1683467" y="890466"/>
                  </a:lnTo>
                  <a:lnTo>
                    <a:pt x="1738361" y="896713"/>
                  </a:lnTo>
                  <a:lnTo>
                    <a:pt x="1793256" y="902769"/>
                  </a:lnTo>
                  <a:lnTo>
                    <a:pt x="1811554" y="904752"/>
                  </a:lnTo>
                </a:path>
              </a:pathLst>
            </a:custGeom>
            <a:noFill/>
            <a:ln cap="flat" cmpd="sng" w="952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1647869" y="1998141"/>
              <a:ext cx="1811655" cy="904875"/>
            </a:xfrm>
            <a:custGeom>
              <a:rect b="b" l="l" r="r" t="t"/>
              <a:pathLst>
                <a:path extrusionOk="0" h="904875" w="1811654">
                  <a:moveTo>
                    <a:pt x="0" y="904746"/>
                  </a:moveTo>
                  <a:lnTo>
                    <a:pt x="54895" y="898749"/>
                  </a:lnTo>
                  <a:lnTo>
                    <a:pt x="109790" y="892562"/>
                  </a:lnTo>
                  <a:lnTo>
                    <a:pt x="164687" y="886179"/>
                  </a:lnTo>
                  <a:lnTo>
                    <a:pt x="219582" y="879575"/>
                  </a:lnTo>
                  <a:lnTo>
                    <a:pt x="274478" y="872747"/>
                  </a:lnTo>
                  <a:lnTo>
                    <a:pt x="329373" y="865676"/>
                  </a:lnTo>
                  <a:lnTo>
                    <a:pt x="365971" y="860783"/>
                  </a:lnTo>
                  <a:lnTo>
                    <a:pt x="384270" y="858340"/>
                  </a:lnTo>
                  <a:lnTo>
                    <a:pt x="439165" y="850696"/>
                  </a:lnTo>
                  <a:lnTo>
                    <a:pt x="494061" y="842771"/>
                  </a:lnTo>
                  <a:lnTo>
                    <a:pt x="548956" y="834515"/>
                  </a:lnTo>
                  <a:lnTo>
                    <a:pt x="603852" y="825905"/>
                  </a:lnTo>
                  <a:lnTo>
                    <a:pt x="658748" y="816877"/>
                  </a:lnTo>
                  <a:lnTo>
                    <a:pt x="713644" y="807423"/>
                  </a:lnTo>
                  <a:lnTo>
                    <a:pt x="768539" y="797501"/>
                  </a:lnTo>
                  <a:lnTo>
                    <a:pt x="823435" y="787050"/>
                  </a:lnTo>
                  <a:lnTo>
                    <a:pt x="878330" y="776008"/>
                  </a:lnTo>
                  <a:lnTo>
                    <a:pt x="933227" y="764312"/>
                  </a:lnTo>
                  <a:lnTo>
                    <a:pt x="988122" y="751874"/>
                  </a:lnTo>
                  <a:lnTo>
                    <a:pt x="1043021" y="738598"/>
                  </a:lnTo>
                  <a:lnTo>
                    <a:pt x="1097915" y="724334"/>
                  </a:lnTo>
                  <a:lnTo>
                    <a:pt x="1152810" y="709016"/>
                  </a:lnTo>
                  <a:lnTo>
                    <a:pt x="1189406" y="698077"/>
                  </a:lnTo>
                  <a:lnTo>
                    <a:pt x="1226003" y="686491"/>
                  </a:lnTo>
                  <a:lnTo>
                    <a:pt x="1262599" y="674190"/>
                  </a:lnTo>
                  <a:lnTo>
                    <a:pt x="1299195" y="661060"/>
                  </a:lnTo>
                  <a:lnTo>
                    <a:pt x="1335792" y="646996"/>
                  </a:lnTo>
                  <a:lnTo>
                    <a:pt x="1372388" y="631851"/>
                  </a:lnTo>
                  <a:lnTo>
                    <a:pt x="1408994" y="615442"/>
                  </a:lnTo>
                  <a:lnTo>
                    <a:pt x="1445591" y="597538"/>
                  </a:lnTo>
                  <a:lnTo>
                    <a:pt x="1482187" y="577800"/>
                  </a:lnTo>
                  <a:lnTo>
                    <a:pt x="1518783" y="555948"/>
                  </a:lnTo>
                  <a:lnTo>
                    <a:pt x="1555380" y="531316"/>
                  </a:lnTo>
                  <a:lnTo>
                    <a:pt x="1591976" y="503174"/>
                  </a:lnTo>
                  <a:lnTo>
                    <a:pt x="1628572" y="470306"/>
                  </a:lnTo>
                  <a:lnTo>
                    <a:pt x="1665169" y="430834"/>
                  </a:lnTo>
                  <a:lnTo>
                    <a:pt x="1701765" y="381402"/>
                  </a:lnTo>
                  <a:lnTo>
                    <a:pt x="1738361" y="315283"/>
                  </a:lnTo>
                  <a:lnTo>
                    <a:pt x="1756659" y="271422"/>
                  </a:lnTo>
                  <a:lnTo>
                    <a:pt x="1774958" y="214968"/>
                  </a:lnTo>
                  <a:lnTo>
                    <a:pt x="1793256" y="135452"/>
                  </a:lnTo>
                  <a:lnTo>
                    <a:pt x="1811554" y="0"/>
                  </a:lnTo>
                </a:path>
              </a:pathLst>
            </a:custGeom>
            <a:noFill/>
            <a:ln cap="flat" cmpd="sng" w="9525">
              <a:solidFill>
                <a:srgbClr val="EC20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" name="Google Shape;556;p29"/>
          <p:cNvSpPr txBox="1"/>
          <p:nvPr/>
        </p:nvSpPr>
        <p:spPr>
          <a:xfrm>
            <a:off x="347294" y="444714"/>
            <a:ext cx="5020310" cy="252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88595" rtl="0" algn="l">
              <a:lnSpc>
                <a:spcPct val="114599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Probabilistic interpretation: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Derived from maximum likelihood estimation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Appropriate for probabilities: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Heavily penalizes confident wrong predictions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Convex: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Has a single global minimum for logistic regression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Well-behaved gradients: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Works well with sigmoid activation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Loss behavior: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Loss increases exponentially as prediction diverges from true label!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166495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Loss</a:t>
            </a:r>
            <a:endParaRPr sz="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850">
              <a:latin typeface="Arial"/>
              <a:ea typeface="Arial"/>
              <a:cs typeface="Arial"/>
              <a:sym typeface="Arial"/>
            </a:endParaRPr>
          </a:p>
          <a:p>
            <a:pPr indent="0" lvl="0" marL="11607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4</a:t>
            </a:r>
            <a:endParaRPr sz="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t/>
            </a:r>
            <a:endParaRPr sz="850">
              <a:latin typeface="Arial"/>
              <a:ea typeface="Arial"/>
              <a:cs typeface="Arial"/>
              <a:sym typeface="Arial"/>
            </a:endParaRPr>
          </a:p>
          <a:p>
            <a:pPr indent="0" lvl="0" marL="11607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2</a:t>
            </a:r>
            <a:endParaRPr sz="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None/>
            </a:pPr>
            <a:r>
              <a:t/>
            </a:r>
            <a:endParaRPr sz="850">
              <a:latin typeface="Arial"/>
              <a:ea typeface="Arial"/>
              <a:cs typeface="Arial"/>
              <a:sym typeface="Arial"/>
            </a:endParaRPr>
          </a:p>
          <a:p>
            <a:pPr indent="0" lvl="0" marL="32613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950">
                <a:latin typeface="Tahoma"/>
                <a:ea typeface="Tahoma"/>
                <a:cs typeface="Tahoma"/>
                <a:sym typeface="Tahoma"/>
              </a:rPr>
              <a:t>ˆ 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(prediction)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29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558" name="Google Shape;558;p2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62" name="Google Shape;562;p2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63" name="Google Shape;563;p29"/>
          <p:cNvSpPr txBox="1"/>
          <p:nvPr>
            <p:ph idx="12" type="sldNum"/>
          </p:nvPr>
        </p:nvSpPr>
        <p:spPr>
          <a:xfrm>
            <a:off x="4627903" y="3137675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rom</a:t>
            </a:r>
            <a:r>
              <a:rPr lang="en-US">
                <a:solidFill>
                  <a:srgbClr val="FFFFFF"/>
                </a:solidFill>
              </a:rPr>
              <a:t> 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to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tochastic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escent</a:t>
            </a:r>
            <a:endParaRPr/>
          </a:p>
        </p:txBody>
      </p:sp>
      <p:grpSp>
        <p:nvGrpSpPr>
          <p:cNvPr id="569" name="Google Shape;569;p30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570" name="Google Shape;570;p3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3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74" name="Google Shape;574;p3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75" name="Google Shape;575;p30"/>
          <p:cNvSpPr txBox="1"/>
          <p:nvPr>
            <p:ph idx="12" type="sldNum"/>
          </p:nvPr>
        </p:nvSpPr>
        <p:spPr>
          <a:xfrm>
            <a:off x="4627902" y="3137675"/>
            <a:ext cx="539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576" name="Google Shape;57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53716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1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 cap="small">
                <a:solidFill>
                  <a:srgbClr val="FFFFFF"/>
                </a:solidFill>
              </a:rPr>
              <a:t>tochastic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escent</a:t>
            </a:r>
            <a:r>
              <a:rPr lang="en-US">
                <a:solidFill>
                  <a:srgbClr val="FFFFFF"/>
                </a:solidFill>
              </a:rPr>
              <a:t> (SGD)</a:t>
            </a:r>
            <a:endParaRPr/>
          </a:p>
        </p:txBody>
      </p:sp>
      <p:sp>
        <p:nvSpPr>
          <p:cNvPr id="582" name="Google Shape;582;p31"/>
          <p:cNvSpPr txBox="1"/>
          <p:nvPr/>
        </p:nvSpPr>
        <p:spPr>
          <a:xfrm>
            <a:off x="347294" y="656652"/>
            <a:ext cx="5065395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Key Idea: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Instead of computing gradient over entire dataset, use gradient from a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single ran- dom example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914140" rtl="0" algn="l">
              <a:lnSpc>
                <a:spcPct val="1147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SGD Update Rule: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At iteration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1749640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1"/>
          <p:cNvSpPr txBox="1"/>
          <p:nvPr/>
        </p:nvSpPr>
        <p:spPr>
          <a:xfrm>
            <a:off x="483946" y="1739790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585" name="Google Shape;58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96" y="1971052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1"/>
          <p:cNvSpPr txBox="1"/>
          <p:nvPr/>
        </p:nvSpPr>
        <p:spPr>
          <a:xfrm>
            <a:off x="483946" y="1961202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587" name="Google Shape;58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96" y="2192477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1"/>
          <p:cNvSpPr txBox="1"/>
          <p:nvPr/>
        </p:nvSpPr>
        <p:spPr>
          <a:xfrm>
            <a:off x="483946" y="2182627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619226" y="1648993"/>
            <a:ext cx="4708525" cy="690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Randomly select one example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0" lvl="0" marL="38100" marR="30480" rtl="0" algn="l">
              <a:lnSpc>
                <a:spcPct val="12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Compute gradient for this example: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l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;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(noisy gradient estimate) Update weights: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+</a:t>
            </a:r>
            <a:r>
              <a:rPr baseline="30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η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l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;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0" name="Google Shape;590;p31"/>
          <p:cNvSpPr txBox="1"/>
          <p:nvPr/>
        </p:nvSpPr>
        <p:spPr>
          <a:xfrm>
            <a:off x="347294" y="2420174"/>
            <a:ext cx="5065395" cy="392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The noise in SGD actually helps escape local minima and often leads to better gen- eralization!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31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592" name="Google Shape;592;p3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596" name="Google Shape;596;p3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97" name="Google Shape;597;p31"/>
          <p:cNvSpPr txBox="1"/>
          <p:nvPr>
            <p:ph idx="12" type="sldNum"/>
          </p:nvPr>
        </p:nvSpPr>
        <p:spPr>
          <a:xfrm>
            <a:off x="4627902" y="3137675"/>
            <a:ext cx="478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the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SGD</a:t>
            </a:r>
            <a:endParaRPr/>
          </a:p>
        </p:txBody>
      </p:sp>
      <p:pic>
        <p:nvPicPr>
          <p:cNvPr id="603" name="Google Shape;6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650"/>
            <a:ext cx="5765800" cy="277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3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 cap="small">
                <a:solidFill>
                  <a:srgbClr val="FFFFFF"/>
                </a:solidFill>
              </a:rPr>
              <a:t>tochastic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D</a:t>
            </a:r>
            <a:r>
              <a:rPr lang="en-US" cap="small">
                <a:solidFill>
                  <a:srgbClr val="FFFFFF"/>
                </a:solidFill>
              </a:rPr>
              <a:t>escent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sp>
        <p:nvSpPr>
          <p:cNvPr id="609" name="Google Shape;609;p33"/>
          <p:cNvSpPr/>
          <p:nvPr/>
        </p:nvSpPr>
        <p:spPr>
          <a:xfrm>
            <a:off x="359994" y="550062"/>
            <a:ext cx="5039995" cy="0"/>
          </a:xfrm>
          <a:custGeom>
            <a:rect b="b" l="l" r="r" t="t"/>
            <a:pathLst>
              <a:path extrusionOk="0" h="120000"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3"/>
          <p:cNvSpPr txBox="1"/>
          <p:nvPr/>
        </p:nvSpPr>
        <p:spPr>
          <a:xfrm>
            <a:off x="347294" y="531792"/>
            <a:ext cx="402082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Algorithm 1: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Stochastic Gradient Descent for Logistic Regression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3"/>
          <p:cNvSpPr/>
          <p:nvPr/>
        </p:nvSpPr>
        <p:spPr>
          <a:xfrm>
            <a:off x="359994" y="741908"/>
            <a:ext cx="5039995" cy="0"/>
          </a:xfrm>
          <a:custGeom>
            <a:rect b="b" l="l" r="r" t="t"/>
            <a:pathLst>
              <a:path extrusionOk="0" h="120000"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3"/>
          <p:cNvSpPr txBox="1"/>
          <p:nvPr/>
        </p:nvSpPr>
        <p:spPr>
          <a:xfrm>
            <a:off x="2332037" y="826908"/>
            <a:ext cx="1879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=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3"/>
          <p:cNvSpPr txBox="1"/>
          <p:nvPr/>
        </p:nvSpPr>
        <p:spPr>
          <a:xfrm>
            <a:off x="321894" y="738756"/>
            <a:ext cx="382206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Input: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Dataset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D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N 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, learning rate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η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, epochs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3"/>
          <p:cNvSpPr txBox="1"/>
          <p:nvPr/>
        </p:nvSpPr>
        <p:spPr>
          <a:xfrm>
            <a:off x="184213" y="869215"/>
            <a:ext cx="2853690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3800">
            <a:spAutoFit/>
          </a:bodyPr>
          <a:lstStyle/>
          <a:p>
            <a:pPr indent="0" lvl="0" marL="1752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Learned weights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Initialize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(or small random values);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epoch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to T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do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3"/>
          <p:cNvSpPr/>
          <p:nvPr/>
        </p:nvSpPr>
        <p:spPr>
          <a:xfrm>
            <a:off x="436867" y="1580172"/>
            <a:ext cx="0" cy="1146810"/>
          </a:xfrm>
          <a:custGeom>
            <a:rect b="b" l="l" r="r" t="t"/>
            <a:pathLst>
              <a:path extrusionOk="0" h="1146810" w="120000">
                <a:moveTo>
                  <a:pt x="0" y="114650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3"/>
          <p:cNvSpPr txBox="1"/>
          <p:nvPr/>
        </p:nvSpPr>
        <p:spPr>
          <a:xfrm>
            <a:off x="549960" y="1527569"/>
            <a:ext cx="2263140" cy="42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Shuffle dataset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D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;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each example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D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do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3"/>
          <p:cNvSpPr/>
          <p:nvPr/>
        </p:nvSpPr>
        <p:spPr>
          <a:xfrm>
            <a:off x="664921" y="1962340"/>
            <a:ext cx="0" cy="568325"/>
          </a:xfrm>
          <a:custGeom>
            <a:rect b="b" l="l" r="r" t="t"/>
            <a:pathLst>
              <a:path extrusionOk="0" h="568325" w="120000">
                <a:moveTo>
                  <a:pt x="0" y="568223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3"/>
          <p:cNvSpPr txBox="1"/>
          <p:nvPr/>
        </p:nvSpPr>
        <p:spPr>
          <a:xfrm>
            <a:off x="778014" y="1928835"/>
            <a:ext cx="236474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Compute prediction: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800">
                <a:latin typeface="Tahoma"/>
                <a:ea typeface="Tahoma"/>
                <a:cs typeface="Tahoma"/>
                <a:sym typeface="Tahoma"/>
              </a:rPr>
              <a:t>ˆ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;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3"/>
          <p:cNvSpPr txBox="1"/>
          <p:nvPr/>
        </p:nvSpPr>
        <p:spPr>
          <a:xfrm>
            <a:off x="778014" y="2127539"/>
            <a:ext cx="256667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304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Compute gradient: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l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800">
                <a:latin typeface="Tahoma"/>
                <a:ea typeface="Tahoma"/>
                <a:cs typeface="Tahoma"/>
                <a:sym typeface="Tahoma"/>
              </a:rPr>
              <a:t>ˆ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30000" lang="en-US" sz="12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; Update weights: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η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l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;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3"/>
          <p:cNvSpPr txBox="1"/>
          <p:nvPr/>
        </p:nvSpPr>
        <p:spPr>
          <a:xfrm>
            <a:off x="227380" y="1604808"/>
            <a:ext cx="81280" cy="1097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3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4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17145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5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17145" rtl="0" algn="l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6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17145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7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8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3"/>
          <p:cNvSpPr txBox="1"/>
          <p:nvPr/>
        </p:nvSpPr>
        <p:spPr>
          <a:xfrm>
            <a:off x="575360" y="2507117"/>
            <a:ext cx="300736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Optional: Compute total loss J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for monitoring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;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3"/>
          <p:cNvSpPr txBox="1"/>
          <p:nvPr/>
        </p:nvSpPr>
        <p:spPr>
          <a:xfrm>
            <a:off x="222313" y="2718414"/>
            <a:ext cx="72771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9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return w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;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3" name="Google Shape;623;p33"/>
          <p:cNvGrpSpPr/>
          <p:nvPr/>
        </p:nvGrpSpPr>
        <p:grpSpPr>
          <a:xfrm>
            <a:off x="0" y="2953156"/>
            <a:ext cx="5760262" cy="280855"/>
            <a:chOff x="0" y="2953156"/>
            <a:chExt cx="5760262" cy="280855"/>
          </a:xfrm>
        </p:grpSpPr>
        <p:sp>
          <p:nvSpPr>
            <p:cNvPr id="624" name="Google Shape;624;p33"/>
            <p:cNvSpPr/>
            <p:nvPr/>
          </p:nvSpPr>
          <p:spPr>
            <a:xfrm>
              <a:off x="359994" y="2953156"/>
              <a:ext cx="5039995" cy="0"/>
            </a:xfrm>
            <a:custGeom>
              <a:rect b="b" l="l" r="r" t="t"/>
              <a:pathLst>
                <a:path extrusionOk="0" h="120000" w="5039995">
                  <a:moveTo>
                    <a:pt x="0" y="0"/>
                  </a:moveTo>
                  <a:lnTo>
                    <a:pt x="5039995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29" name="Google Shape;629;p3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30" name="Google Shape;630;p33"/>
          <p:cNvSpPr txBox="1"/>
          <p:nvPr>
            <p:ph idx="12" type="sldNum"/>
          </p:nvPr>
        </p:nvSpPr>
        <p:spPr>
          <a:xfrm>
            <a:off x="4627903" y="3137675"/>
            <a:ext cx="569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631" name="Google Shape;63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3951"/>
            <a:ext cx="5765801" cy="268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4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SGD </a:t>
            </a:r>
            <a:r>
              <a:rPr lang="en-US" cap="small">
                <a:solidFill>
                  <a:srgbClr val="FFFFFF"/>
                </a:solidFill>
              </a:rPr>
              <a:t>vs</a:t>
            </a:r>
            <a:r>
              <a:rPr lang="en-US">
                <a:solidFill>
                  <a:srgbClr val="FFFFFF"/>
                </a:solidFill>
              </a:rPr>
              <a:t> B</a:t>
            </a:r>
            <a:r>
              <a:rPr lang="en-US" cap="small">
                <a:solidFill>
                  <a:srgbClr val="FFFFFF"/>
                </a:solidFill>
              </a:rPr>
              <a:t>atch</a:t>
            </a:r>
            <a:r>
              <a:rPr lang="en-US">
                <a:solidFill>
                  <a:srgbClr val="FFFFFF"/>
                </a:solidFill>
              </a:rPr>
              <a:t> GD: V</a:t>
            </a:r>
            <a:r>
              <a:rPr lang="en-US" cap="small">
                <a:solidFill>
                  <a:srgbClr val="FFFFFF"/>
                </a:solidFill>
              </a:rPr>
              <a:t>isual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omparison</a:t>
            </a:r>
            <a:endParaRPr/>
          </a:p>
        </p:txBody>
      </p:sp>
      <p:grpSp>
        <p:nvGrpSpPr>
          <p:cNvPr id="637" name="Google Shape;637;p34"/>
          <p:cNvGrpSpPr/>
          <p:nvPr/>
        </p:nvGrpSpPr>
        <p:grpSpPr>
          <a:xfrm>
            <a:off x="896633" y="1088695"/>
            <a:ext cx="1620520" cy="1620520"/>
            <a:chOff x="896633" y="1088695"/>
            <a:chExt cx="1620520" cy="1620520"/>
          </a:xfrm>
        </p:grpSpPr>
        <p:sp>
          <p:nvSpPr>
            <p:cNvPr id="638" name="Google Shape;638;p34"/>
            <p:cNvSpPr/>
            <p:nvPr/>
          </p:nvSpPr>
          <p:spPr>
            <a:xfrm>
              <a:off x="896633" y="1088695"/>
              <a:ext cx="1620520" cy="1620520"/>
            </a:xfrm>
            <a:custGeom>
              <a:rect b="b" l="l" r="r" t="t"/>
              <a:pathLst>
                <a:path extrusionOk="0" h="1620520" w="1620520">
                  <a:moveTo>
                    <a:pt x="972005" y="810004"/>
                  </a:moveTo>
                  <a:lnTo>
                    <a:pt x="966219" y="766938"/>
                  </a:lnTo>
                  <a:lnTo>
                    <a:pt x="949888" y="728239"/>
                  </a:lnTo>
                  <a:lnTo>
                    <a:pt x="924557" y="695452"/>
                  </a:lnTo>
                  <a:lnTo>
                    <a:pt x="891770" y="670121"/>
                  </a:lnTo>
                  <a:lnTo>
                    <a:pt x="853071" y="653790"/>
                  </a:lnTo>
                  <a:lnTo>
                    <a:pt x="810004" y="648003"/>
                  </a:lnTo>
                  <a:lnTo>
                    <a:pt x="766938" y="653790"/>
                  </a:lnTo>
                  <a:lnTo>
                    <a:pt x="728239" y="670121"/>
                  </a:lnTo>
                  <a:lnTo>
                    <a:pt x="695452" y="695452"/>
                  </a:lnTo>
                  <a:lnTo>
                    <a:pt x="670121" y="728239"/>
                  </a:lnTo>
                  <a:lnTo>
                    <a:pt x="653790" y="766938"/>
                  </a:lnTo>
                  <a:lnTo>
                    <a:pt x="648003" y="810004"/>
                  </a:lnTo>
                  <a:lnTo>
                    <a:pt x="653790" y="853071"/>
                  </a:lnTo>
                  <a:lnTo>
                    <a:pt x="670121" y="891770"/>
                  </a:lnTo>
                  <a:lnTo>
                    <a:pt x="695452" y="924557"/>
                  </a:lnTo>
                  <a:lnTo>
                    <a:pt x="728239" y="949888"/>
                  </a:lnTo>
                  <a:lnTo>
                    <a:pt x="766938" y="966219"/>
                  </a:lnTo>
                  <a:lnTo>
                    <a:pt x="810004" y="972005"/>
                  </a:lnTo>
                  <a:lnTo>
                    <a:pt x="853071" y="966219"/>
                  </a:lnTo>
                  <a:lnTo>
                    <a:pt x="891770" y="949888"/>
                  </a:lnTo>
                  <a:lnTo>
                    <a:pt x="924557" y="924557"/>
                  </a:lnTo>
                  <a:lnTo>
                    <a:pt x="949888" y="891770"/>
                  </a:lnTo>
                  <a:lnTo>
                    <a:pt x="966219" y="853071"/>
                  </a:lnTo>
                  <a:lnTo>
                    <a:pt x="972005" y="810004"/>
                  </a:lnTo>
                  <a:close/>
                </a:path>
                <a:path extrusionOk="0" h="1620520" w="1620520">
                  <a:moveTo>
                    <a:pt x="1134005" y="810004"/>
                  </a:moveTo>
                  <a:lnTo>
                    <a:pt x="1130492" y="762125"/>
                  </a:lnTo>
                  <a:lnTo>
                    <a:pt x="1120288" y="716428"/>
                  </a:lnTo>
                  <a:lnTo>
                    <a:pt x="1103892" y="673413"/>
                  </a:lnTo>
                  <a:lnTo>
                    <a:pt x="1081807" y="633581"/>
                  </a:lnTo>
                  <a:lnTo>
                    <a:pt x="1054534" y="597435"/>
                  </a:lnTo>
                  <a:lnTo>
                    <a:pt x="1022574" y="565474"/>
                  </a:lnTo>
                  <a:lnTo>
                    <a:pt x="986427" y="538201"/>
                  </a:lnTo>
                  <a:lnTo>
                    <a:pt x="946596" y="516116"/>
                  </a:lnTo>
                  <a:lnTo>
                    <a:pt x="903581" y="499721"/>
                  </a:lnTo>
                  <a:lnTo>
                    <a:pt x="857883" y="489516"/>
                  </a:lnTo>
                  <a:lnTo>
                    <a:pt x="810004" y="486003"/>
                  </a:lnTo>
                  <a:lnTo>
                    <a:pt x="762125" y="489516"/>
                  </a:lnTo>
                  <a:lnTo>
                    <a:pt x="716428" y="499721"/>
                  </a:lnTo>
                  <a:lnTo>
                    <a:pt x="673413" y="516116"/>
                  </a:lnTo>
                  <a:lnTo>
                    <a:pt x="633581" y="538201"/>
                  </a:lnTo>
                  <a:lnTo>
                    <a:pt x="597435" y="565474"/>
                  </a:lnTo>
                  <a:lnTo>
                    <a:pt x="565474" y="597435"/>
                  </a:lnTo>
                  <a:lnTo>
                    <a:pt x="538201" y="633581"/>
                  </a:lnTo>
                  <a:lnTo>
                    <a:pt x="516116" y="673413"/>
                  </a:lnTo>
                  <a:lnTo>
                    <a:pt x="499721" y="716428"/>
                  </a:lnTo>
                  <a:lnTo>
                    <a:pt x="489516" y="762125"/>
                  </a:lnTo>
                  <a:lnTo>
                    <a:pt x="486003" y="810004"/>
                  </a:lnTo>
                  <a:lnTo>
                    <a:pt x="489516" y="857883"/>
                  </a:lnTo>
                  <a:lnTo>
                    <a:pt x="499721" y="903581"/>
                  </a:lnTo>
                  <a:lnTo>
                    <a:pt x="516116" y="946596"/>
                  </a:lnTo>
                  <a:lnTo>
                    <a:pt x="538201" y="986427"/>
                  </a:lnTo>
                  <a:lnTo>
                    <a:pt x="565474" y="1022574"/>
                  </a:lnTo>
                  <a:lnTo>
                    <a:pt x="597435" y="1054534"/>
                  </a:lnTo>
                  <a:lnTo>
                    <a:pt x="633581" y="1081807"/>
                  </a:lnTo>
                  <a:lnTo>
                    <a:pt x="673413" y="1103892"/>
                  </a:lnTo>
                  <a:lnTo>
                    <a:pt x="716428" y="1120288"/>
                  </a:lnTo>
                  <a:lnTo>
                    <a:pt x="762125" y="1130492"/>
                  </a:lnTo>
                  <a:lnTo>
                    <a:pt x="810004" y="1134005"/>
                  </a:lnTo>
                  <a:lnTo>
                    <a:pt x="857883" y="1130492"/>
                  </a:lnTo>
                  <a:lnTo>
                    <a:pt x="903581" y="1120288"/>
                  </a:lnTo>
                  <a:lnTo>
                    <a:pt x="946596" y="1103892"/>
                  </a:lnTo>
                  <a:lnTo>
                    <a:pt x="986427" y="1081807"/>
                  </a:lnTo>
                  <a:lnTo>
                    <a:pt x="1022574" y="1054534"/>
                  </a:lnTo>
                  <a:lnTo>
                    <a:pt x="1054534" y="1022574"/>
                  </a:lnTo>
                  <a:lnTo>
                    <a:pt x="1081807" y="986427"/>
                  </a:lnTo>
                  <a:lnTo>
                    <a:pt x="1103892" y="946596"/>
                  </a:lnTo>
                  <a:lnTo>
                    <a:pt x="1120288" y="903581"/>
                  </a:lnTo>
                  <a:lnTo>
                    <a:pt x="1130492" y="857883"/>
                  </a:lnTo>
                  <a:lnTo>
                    <a:pt x="1134005" y="810004"/>
                  </a:lnTo>
                  <a:close/>
                </a:path>
                <a:path extrusionOk="0" h="1620520" w="1620520">
                  <a:moveTo>
                    <a:pt x="1296007" y="810004"/>
                  </a:moveTo>
                  <a:lnTo>
                    <a:pt x="1293782" y="763199"/>
                  </a:lnTo>
                  <a:lnTo>
                    <a:pt x="1287243" y="717652"/>
                  </a:lnTo>
                  <a:lnTo>
                    <a:pt x="1276595" y="673567"/>
                  </a:lnTo>
                  <a:lnTo>
                    <a:pt x="1262040" y="631149"/>
                  </a:lnTo>
                  <a:lnTo>
                    <a:pt x="1243782" y="590601"/>
                  </a:lnTo>
                  <a:lnTo>
                    <a:pt x="1222025" y="552126"/>
                  </a:lnTo>
                  <a:lnTo>
                    <a:pt x="1196973" y="515929"/>
                  </a:lnTo>
                  <a:lnTo>
                    <a:pt x="1168829" y="482212"/>
                  </a:lnTo>
                  <a:lnTo>
                    <a:pt x="1137796" y="451180"/>
                  </a:lnTo>
                  <a:lnTo>
                    <a:pt x="1104080" y="423036"/>
                  </a:lnTo>
                  <a:lnTo>
                    <a:pt x="1067882" y="397983"/>
                  </a:lnTo>
                  <a:lnTo>
                    <a:pt x="1029407" y="376226"/>
                  </a:lnTo>
                  <a:lnTo>
                    <a:pt x="988859" y="357969"/>
                  </a:lnTo>
                  <a:lnTo>
                    <a:pt x="946441" y="343414"/>
                  </a:lnTo>
                  <a:lnTo>
                    <a:pt x="902357" y="332765"/>
                  </a:lnTo>
                  <a:lnTo>
                    <a:pt x="856810" y="326227"/>
                  </a:lnTo>
                  <a:lnTo>
                    <a:pt x="810004" y="324002"/>
                  </a:lnTo>
                  <a:lnTo>
                    <a:pt x="763199" y="326227"/>
                  </a:lnTo>
                  <a:lnTo>
                    <a:pt x="717652" y="332765"/>
                  </a:lnTo>
                  <a:lnTo>
                    <a:pt x="673567" y="343414"/>
                  </a:lnTo>
                  <a:lnTo>
                    <a:pt x="631149" y="357969"/>
                  </a:lnTo>
                  <a:lnTo>
                    <a:pt x="590601" y="376226"/>
                  </a:lnTo>
                  <a:lnTo>
                    <a:pt x="552126" y="397983"/>
                  </a:lnTo>
                  <a:lnTo>
                    <a:pt x="515929" y="423036"/>
                  </a:lnTo>
                  <a:lnTo>
                    <a:pt x="482212" y="451180"/>
                  </a:lnTo>
                  <a:lnTo>
                    <a:pt x="451180" y="482212"/>
                  </a:lnTo>
                  <a:lnTo>
                    <a:pt x="423036" y="515929"/>
                  </a:lnTo>
                  <a:lnTo>
                    <a:pt x="397983" y="552126"/>
                  </a:lnTo>
                  <a:lnTo>
                    <a:pt x="376226" y="590601"/>
                  </a:lnTo>
                  <a:lnTo>
                    <a:pt x="357969" y="631149"/>
                  </a:lnTo>
                  <a:lnTo>
                    <a:pt x="343414" y="673567"/>
                  </a:lnTo>
                  <a:lnTo>
                    <a:pt x="332765" y="717652"/>
                  </a:lnTo>
                  <a:lnTo>
                    <a:pt x="326227" y="763199"/>
                  </a:lnTo>
                  <a:lnTo>
                    <a:pt x="324002" y="810004"/>
                  </a:lnTo>
                  <a:lnTo>
                    <a:pt x="326227" y="856810"/>
                  </a:lnTo>
                  <a:lnTo>
                    <a:pt x="332765" y="902357"/>
                  </a:lnTo>
                  <a:lnTo>
                    <a:pt x="343414" y="946441"/>
                  </a:lnTo>
                  <a:lnTo>
                    <a:pt x="357969" y="988859"/>
                  </a:lnTo>
                  <a:lnTo>
                    <a:pt x="376226" y="1029407"/>
                  </a:lnTo>
                  <a:lnTo>
                    <a:pt x="397983" y="1067882"/>
                  </a:lnTo>
                  <a:lnTo>
                    <a:pt x="423036" y="1104080"/>
                  </a:lnTo>
                  <a:lnTo>
                    <a:pt x="451180" y="1137796"/>
                  </a:lnTo>
                  <a:lnTo>
                    <a:pt x="482212" y="1168829"/>
                  </a:lnTo>
                  <a:lnTo>
                    <a:pt x="515929" y="1196973"/>
                  </a:lnTo>
                  <a:lnTo>
                    <a:pt x="552126" y="1222025"/>
                  </a:lnTo>
                  <a:lnTo>
                    <a:pt x="590601" y="1243782"/>
                  </a:lnTo>
                  <a:lnTo>
                    <a:pt x="631149" y="1262040"/>
                  </a:lnTo>
                  <a:lnTo>
                    <a:pt x="673567" y="1276595"/>
                  </a:lnTo>
                  <a:lnTo>
                    <a:pt x="717652" y="1287243"/>
                  </a:lnTo>
                  <a:lnTo>
                    <a:pt x="763199" y="1293782"/>
                  </a:lnTo>
                  <a:lnTo>
                    <a:pt x="810004" y="1296007"/>
                  </a:lnTo>
                  <a:lnTo>
                    <a:pt x="856810" y="1293782"/>
                  </a:lnTo>
                  <a:lnTo>
                    <a:pt x="902357" y="1287243"/>
                  </a:lnTo>
                  <a:lnTo>
                    <a:pt x="946441" y="1276595"/>
                  </a:lnTo>
                  <a:lnTo>
                    <a:pt x="988859" y="1262040"/>
                  </a:lnTo>
                  <a:lnTo>
                    <a:pt x="1029407" y="1243782"/>
                  </a:lnTo>
                  <a:lnTo>
                    <a:pt x="1067882" y="1222025"/>
                  </a:lnTo>
                  <a:lnTo>
                    <a:pt x="1104080" y="1196973"/>
                  </a:lnTo>
                  <a:lnTo>
                    <a:pt x="1137796" y="1168829"/>
                  </a:lnTo>
                  <a:lnTo>
                    <a:pt x="1168829" y="1137796"/>
                  </a:lnTo>
                  <a:lnTo>
                    <a:pt x="1196973" y="1104080"/>
                  </a:lnTo>
                  <a:lnTo>
                    <a:pt x="1222025" y="1067882"/>
                  </a:lnTo>
                  <a:lnTo>
                    <a:pt x="1243782" y="1029407"/>
                  </a:lnTo>
                  <a:lnTo>
                    <a:pt x="1262040" y="988859"/>
                  </a:lnTo>
                  <a:lnTo>
                    <a:pt x="1276595" y="946441"/>
                  </a:lnTo>
                  <a:lnTo>
                    <a:pt x="1287243" y="902357"/>
                  </a:lnTo>
                  <a:lnTo>
                    <a:pt x="1293782" y="856810"/>
                  </a:lnTo>
                  <a:lnTo>
                    <a:pt x="1296007" y="810004"/>
                  </a:lnTo>
                  <a:close/>
                </a:path>
                <a:path extrusionOk="0" h="1620520" w="1620520">
                  <a:moveTo>
                    <a:pt x="1458008" y="810004"/>
                  </a:moveTo>
                  <a:lnTo>
                    <a:pt x="1456230" y="761642"/>
                  </a:lnTo>
                  <a:lnTo>
                    <a:pt x="1450982" y="714246"/>
                  </a:lnTo>
                  <a:lnTo>
                    <a:pt x="1442387" y="667940"/>
                  </a:lnTo>
                  <a:lnTo>
                    <a:pt x="1430572" y="622850"/>
                  </a:lnTo>
                  <a:lnTo>
                    <a:pt x="1415662" y="579102"/>
                  </a:lnTo>
                  <a:lnTo>
                    <a:pt x="1397781" y="536820"/>
                  </a:lnTo>
                  <a:lnTo>
                    <a:pt x="1377056" y="496130"/>
                  </a:lnTo>
                  <a:lnTo>
                    <a:pt x="1353612" y="457157"/>
                  </a:lnTo>
                  <a:lnTo>
                    <a:pt x="1327573" y="420027"/>
                  </a:lnTo>
                  <a:lnTo>
                    <a:pt x="1299065" y="384864"/>
                  </a:lnTo>
                  <a:lnTo>
                    <a:pt x="1268214" y="351795"/>
                  </a:lnTo>
                  <a:lnTo>
                    <a:pt x="1235144" y="320943"/>
                  </a:lnTo>
                  <a:lnTo>
                    <a:pt x="1199981" y="292436"/>
                  </a:lnTo>
                  <a:lnTo>
                    <a:pt x="1162851" y="266397"/>
                  </a:lnTo>
                  <a:lnTo>
                    <a:pt x="1123878" y="242952"/>
                  </a:lnTo>
                  <a:lnTo>
                    <a:pt x="1083188" y="222227"/>
                  </a:lnTo>
                  <a:lnTo>
                    <a:pt x="1040906" y="204347"/>
                  </a:lnTo>
                  <a:lnTo>
                    <a:pt x="997158" y="189436"/>
                  </a:lnTo>
                  <a:lnTo>
                    <a:pt x="952068" y="177621"/>
                  </a:lnTo>
                  <a:lnTo>
                    <a:pt x="905763" y="169027"/>
                  </a:lnTo>
                  <a:lnTo>
                    <a:pt x="858366" y="163778"/>
                  </a:lnTo>
                  <a:lnTo>
                    <a:pt x="810004" y="162001"/>
                  </a:lnTo>
                  <a:lnTo>
                    <a:pt x="761642" y="163778"/>
                  </a:lnTo>
                  <a:lnTo>
                    <a:pt x="714246" y="169027"/>
                  </a:lnTo>
                  <a:lnTo>
                    <a:pt x="667940" y="177621"/>
                  </a:lnTo>
                  <a:lnTo>
                    <a:pt x="622850" y="189436"/>
                  </a:lnTo>
                  <a:lnTo>
                    <a:pt x="579102" y="204347"/>
                  </a:lnTo>
                  <a:lnTo>
                    <a:pt x="536820" y="222227"/>
                  </a:lnTo>
                  <a:lnTo>
                    <a:pt x="496130" y="242952"/>
                  </a:lnTo>
                  <a:lnTo>
                    <a:pt x="457157" y="266397"/>
                  </a:lnTo>
                  <a:lnTo>
                    <a:pt x="420027" y="292436"/>
                  </a:lnTo>
                  <a:lnTo>
                    <a:pt x="384864" y="320943"/>
                  </a:lnTo>
                  <a:lnTo>
                    <a:pt x="351795" y="351795"/>
                  </a:lnTo>
                  <a:lnTo>
                    <a:pt x="320943" y="384864"/>
                  </a:lnTo>
                  <a:lnTo>
                    <a:pt x="292436" y="420027"/>
                  </a:lnTo>
                  <a:lnTo>
                    <a:pt x="266397" y="457157"/>
                  </a:lnTo>
                  <a:lnTo>
                    <a:pt x="242952" y="496130"/>
                  </a:lnTo>
                  <a:lnTo>
                    <a:pt x="222227" y="536820"/>
                  </a:lnTo>
                  <a:lnTo>
                    <a:pt x="204347" y="579102"/>
                  </a:lnTo>
                  <a:lnTo>
                    <a:pt x="189436" y="622850"/>
                  </a:lnTo>
                  <a:lnTo>
                    <a:pt x="177621" y="667940"/>
                  </a:lnTo>
                  <a:lnTo>
                    <a:pt x="169027" y="714246"/>
                  </a:lnTo>
                  <a:lnTo>
                    <a:pt x="163778" y="761642"/>
                  </a:lnTo>
                  <a:lnTo>
                    <a:pt x="162001" y="810004"/>
                  </a:lnTo>
                  <a:lnTo>
                    <a:pt x="163778" y="858366"/>
                  </a:lnTo>
                  <a:lnTo>
                    <a:pt x="169027" y="905763"/>
                  </a:lnTo>
                  <a:lnTo>
                    <a:pt x="177621" y="952068"/>
                  </a:lnTo>
                  <a:lnTo>
                    <a:pt x="189436" y="997158"/>
                  </a:lnTo>
                  <a:lnTo>
                    <a:pt x="204347" y="1040906"/>
                  </a:lnTo>
                  <a:lnTo>
                    <a:pt x="222227" y="1083188"/>
                  </a:lnTo>
                  <a:lnTo>
                    <a:pt x="242952" y="1123878"/>
                  </a:lnTo>
                  <a:lnTo>
                    <a:pt x="266397" y="1162851"/>
                  </a:lnTo>
                  <a:lnTo>
                    <a:pt x="292436" y="1199981"/>
                  </a:lnTo>
                  <a:lnTo>
                    <a:pt x="320943" y="1235144"/>
                  </a:lnTo>
                  <a:lnTo>
                    <a:pt x="351795" y="1268214"/>
                  </a:lnTo>
                  <a:lnTo>
                    <a:pt x="384864" y="1299065"/>
                  </a:lnTo>
                  <a:lnTo>
                    <a:pt x="420027" y="1327573"/>
                  </a:lnTo>
                  <a:lnTo>
                    <a:pt x="457157" y="1353612"/>
                  </a:lnTo>
                  <a:lnTo>
                    <a:pt x="496130" y="1377056"/>
                  </a:lnTo>
                  <a:lnTo>
                    <a:pt x="536820" y="1397781"/>
                  </a:lnTo>
                  <a:lnTo>
                    <a:pt x="579102" y="1415662"/>
                  </a:lnTo>
                  <a:lnTo>
                    <a:pt x="622850" y="1430572"/>
                  </a:lnTo>
                  <a:lnTo>
                    <a:pt x="667940" y="1442387"/>
                  </a:lnTo>
                  <a:lnTo>
                    <a:pt x="714246" y="1450982"/>
                  </a:lnTo>
                  <a:lnTo>
                    <a:pt x="761642" y="1456230"/>
                  </a:lnTo>
                  <a:lnTo>
                    <a:pt x="810004" y="1458008"/>
                  </a:lnTo>
                  <a:lnTo>
                    <a:pt x="858366" y="1456230"/>
                  </a:lnTo>
                  <a:lnTo>
                    <a:pt x="905763" y="1450982"/>
                  </a:lnTo>
                  <a:lnTo>
                    <a:pt x="952068" y="1442387"/>
                  </a:lnTo>
                  <a:lnTo>
                    <a:pt x="997158" y="1430572"/>
                  </a:lnTo>
                  <a:lnTo>
                    <a:pt x="1040906" y="1415662"/>
                  </a:lnTo>
                  <a:lnTo>
                    <a:pt x="1083188" y="1397781"/>
                  </a:lnTo>
                  <a:lnTo>
                    <a:pt x="1123878" y="1377056"/>
                  </a:lnTo>
                  <a:lnTo>
                    <a:pt x="1162851" y="1353612"/>
                  </a:lnTo>
                  <a:lnTo>
                    <a:pt x="1199981" y="1327573"/>
                  </a:lnTo>
                  <a:lnTo>
                    <a:pt x="1235144" y="1299065"/>
                  </a:lnTo>
                  <a:lnTo>
                    <a:pt x="1268214" y="1268214"/>
                  </a:lnTo>
                  <a:lnTo>
                    <a:pt x="1299065" y="1235144"/>
                  </a:lnTo>
                  <a:lnTo>
                    <a:pt x="1327573" y="1199981"/>
                  </a:lnTo>
                  <a:lnTo>
                    <a:pt x="1353612" y="1162851"/>
                  </a:lnTo>
                  <a:lnTo>
                    <a:pt x="1377056" y="1123878"/>
                  </a:lnTo>
                  <a:lnTo>
                    <a:pt x="1397781" y="1083188"/>
                  </a:lnTo>
                  <a:lnTo>
                    <a:pt x="1415662" y="1040906"/>
                  </a:lnTo>
                  <a:lnTo>
                    <a:pt x="1430572" y="997158"/>
                  </a:lnTo>
                  <a:lnTo>
                    <a:pt x="1442387" y="952068"/>
                  </a:lnTo>
                  <a:lnTo>
                    <a:pt x="1450982" y="905763"/>
                  </a:lnTo>
                  <a:lnTo>
                    <a:pt x="1456230" y="858366"/>
                  </a:lnTo>
                  <a:lnTo>
                    <a:pt x="1458008" y="810004"/>
                  </a:lnTo>
                  <a:close/>
                </a:path>
                <a:path extrusionOk="0" h="1620520" w="1620520">
                  <a:moveTo>
                    <a:pt x="1620009" y="810004"/>
                  </a:moveTo>
                  <a:lnTo>
                    <a:pt x="1618634" y="762410"/>
                  </a:lnTo>
                  <a:lnTo>
                    <a:pt x="1614560" y="715540"/>
                  </a:lnTo>
                  <a:lnTo>
                    <a:pt x="1607862" y="669470"/>
                  </a:lnTo>
                  <a:lnTo>
                    <a:pt x="1598616" y="624276"/>
                  </a:lnTo>
                  <a:lnTo>
                    <a:pt x="1586900" y="580034"/>
                  </a:lnTo>
                  <a:lnTo>
                    <a:pt x="1572787" y="536821"/>
                  </a:lnTo>
                  <a:lnTo>
                    <a:pt x="1556356" y="494712"/>
                  </a:lnTo>
                  <a:lnTo>
                    <a:pt x="1537680" y="453782"/>
                  </a:lnTo>
                  <a:lnTo>
                    <a:pt x="1516837" y="414109"/>
                  </a:lnTo>
                  <a:lnTo>
                    <a:pt x="1493902" y="375768"/>
                  </a:lnTo>
                  <a:lnTo>
                    <a:pt x="1468952" y="338835"/>
                  </a:lnTo>
                  <a:lnTo>
                    <a:pt x="1442062" y="303385"/>
                  </a:lnTo>
                  <a:lnTo>
                    <a:pt x="1413308" y="269496"/>
                  </a:lnTo>
                  <a:lnTo>
                    <a:pt x="1382766" y="237242"/>
                  </a:lnTo>
                  <a:lnTo>
                    <a:pt x="1350513" y="206701"/>
                  </a:lnTo>
                  <a:lnTo>
                    <a:pt x="1316623" y="177947"/>
                  </a:lnTo>
                  <a:lnTo>
                    <a:pt x="1281174" y="151057"/>
                  </a:lnTo>
                  <a:lnTo>
                    <a:pt x="1244241" y="126106"/>
                  </a:lnTo>
                  <a:lnTo>
                    <a:pt x="1205899" y="103171"/>
                  </a:lnTo>
                  <a:lnTo>
                    <a:pt x="1166226" y="82328"/>
                  </a:lnTo>
                  <a:lnTo>
                    <a:pt x="1125297" y="63653"/>
                  </a:lnTo>
                  <a:lnTo>
                    <a:pt x="1083188" y="47221"/>
                  </a:lnTo>
                  <a:lnTo>
                    <a:pt x="1039974" y="33109"/>
                  </a:lnTo>
                  <a:lnTo>
                    <a:pt x="995733" y="21392"/>
                  </a:lnTo>
                  <a:lnTo>
                    <a:pt x="950539" y="12147"/>
                  </a:lnTo>
                  <a:lnTo>
                    <a:pt x="904469" y="5449"/>
                  </a:lnTo>
                  <a:lnTo>
                    <a:pt x="857599" y="1375"/>
                  </a:lnTo>
                  <a:lnTo>
                    <a:pt x="810004" y="0"/>
                  </a:lnTo>
                  <a:lnTo>
                    <a:pt x="762410" y="1375"/>
                  </a:lnTo>
                  <a:lnTo>
                    <a:pt x="715540" y="5449"/>
                  </a:lnTo>
                  <a:lnTo>
                    <a:pt x="669470" y="12147"/>
                  </a:lnTo>
                  <a:lnTo>
                    <a:pt x="624276" y="21392"/>
                  </a:lnTo>
                  <a:lnTo>
                    <a:pt x="580034" y="33109"/>
                  </a:lnTo>
                  <a:lnTo>
                    <a:pt x="536821" y="47221"/>
                  </a:lnTo>
                  <a:lnTo>
                    <a:pt x="494712" y="63653"/>
                  </a:lnTo>
                  <a:lnTo>
                    <a:pt x="453782" y="82328"/>
                  </a:lnTo>
                  <a:lnTo>
                    <a:pt x="414109" y="103171"/>
                  </a:lnTo>
                  <a:lnTo>
                    <a:pt x="375768" y="126106"/>
                  </a:lnTo>
                  <a:lnTo>
                    <a:pt x="338835" y="151057"/>
                  </a:lnTo>
                  <a:lnTo>
                    <a:pt x="303385" y="177947"/>
                  </a:lnTo>
                  <a:lnTo>
                    <a:pt x="269496" y="206701"/>
                  </a:lnTo>
                  <a:lnTo>
                    <a:pt x="237242" y="237242"/>
                  </a:lnTo>
                  <a:lnTo>
                    <a:pt x="206701" y="269496"/>
                  </a:lnTo>
                  <a:lnTo>
                    <a:pt x="177947" y="303385"/>
                  </a:lnTo>
                  <a:lnTo>
                    <a:pt x="151057" y="338835"/>
                  </a:lnTo>
                  <a:lnTo>
                    <a:pt x="126106" y="375768"/>
                  </a:lnTo>
                  <a:lnTo>
                    <a:pt x="103171" y="414109"/>
                  </a:lnTo>
                  <a:lnTo>
                    <a:pt x="82328" y="453782"/>
                  </a:lnTo>
                  <a:lnTo>
                    <a:pt x="63653" y="494712"/>
                  </a:lnTo>
                  <a:lnTo>
                    <a:pt x="47221" y="536821"/>
                  </a:lnTo>
                  <a:lnTo>
                    <a:pt x="33109" y="580034"/>
                  </a:lnTo>
                  <a:lnTo>
                    <a:pt x="21392" y="624276"/>
                  </a:lnTo>
                  <a:lnTo>
                    <a:pt x="12147" y="669470"/>
                  </a:lnTo>
                  <a:lnTo>
                    <a:pt x="5449" y="715540"/>
                  </a:lnTo>
                  <a:lnTo>
                    <a:pt x="1375" y="762410"/>
                  </a:lnTo>
                  <a:lnTo>
                    <a:pt x="0" y="810004"/>
                  </a:lnTo>
                  <a:lnTo>
                    <a:pt x="1375" y="857599"/>
                  </a:lnTo>
                  <a:lnTo>
                    <a:pt x="5449" y="904469"/>
                  </a:lnTo>
                  <a:lnTo>
                    <a:pt x="12147" y="950539"/>
                  </a:lnTo>
                  <a:lnTo>
                    <a:pt x="21392" y="995733"/>
                  </a:lnTo>
                  <a:lnTo>
                    <a:pt x="33109" y="1039974"/>
                  </a:lnTo>
                  <a:lnTo>
                    <a:pt x="47221" y="1083188"/>
                  </a:lnTo>
                  <a:lnTo>
                    <a:pt x="63653" y="1125297"/>
                  </a:lnTo>
                  <a:lnTo>
                    <a:pt x="82328" y="1166226"/>
                  </a:lnTo>
                  <a:lnTo>
                    <a:pt x="103171" y="1205899"/>
                  </a:lnTo>
                  <a:lnTo>
                    <a:pt x="126106" y="1244241"/>
                  </a:lnTo>
                  <a:lnTo>
                    <a:pt x="151057" y="1281174"/>
                  </a:lnTo>
                  <a:lnTo>
                    <a:pt x="177947" y="1316623"/>
                  </a:lnTo>
                  <a:lnTo>
                    <a:pt x="206701" y="1350513"/>
                  </a:lnTo>
                  <a:lnTo>
                    <a:pt x="237242" y="1382766"/>
                  </a:lnTo>
                  <a:lnTo>
                    <a:pt x="269496" y="1413308"/>
                  </a:lnTo>
                  <a:lnTo>
                    <a:pt x="303385" y="1442062"/>
                  </a:lnTo>
                  <a:lnTo>
                    <a:pt x="338835" y="1468952"/>
                  </a:lnTo>
                  <a:lnTo>
                    <a:pt x="375768" y="1493902"/>
                  </a:lnTo>
                  <a:lnTo>
                    <a:pt x="414109" y="1516837"/>
                  </a:lnTo>
                  <a:lnTo>
                    <a:pt x="453782" y="1537680"/>
                  </a:lnTo>
                  <a:lnTo>
                    <a:pt x="494712" y="1556356"/>
                  </a:lnTo>
                  <a:lnTo>
                    <a:pt x="536821" y="1572787"/>
                  </a:lnTo>
                  <a:lnTo>
                    <a:pt x="580034" y="1586900"/>
                  </a:lnTo>
                  <a:lnTo>
                    <a:pt x="624276" y="1598616"/>
                  </a:lnTo>
                  <a:lnTo>
                    <a:pt x="669470" y="1607862"/>
                  </a:lnTo>
                  <a:lnTo>
                    <a:pt x="715540" y="1614560"/>
                  </a:lnTo>
                  <a:lnTo>
                    <a:pt x="762410" y="1618634"/>
                  </a:lnTo>
                  <a:lnTo>
                    <a:pt x="810004" y="1620009"/>
                  </a:lnTo>
                  <a:lnTo>
                    <a:pt x="857599" y="1618634"/>
                  </a:lnTo>
                  <a:lnTo>
                    <a:pt x="904469" y="1614560"/>
                  </a:lnTo>
                  <a:lnTo>
                    <a:pt x="950539" y="1607862"/>
                  </a:lnTo>
                  <a:lnTo>
                    <a:pt x="995733" y="1598616"/>
                  </a:lnTo>
                  <a:lnTo>
                    <a:pt x="1039974" y="1586900"/>
                  </a:lnTo>
                  <a:lnTo>
                    <a:pt x="1083188" y="1572787"/>
                  </a:lnTo>
                  <a:lnTo>
                    <a:pt x="1125297" y="1556356"/>
                  </a:lnTo>
                  <a:lnTo>
                    <a:pt x="1166226" y="1537680"/>
                  </a:lnTo>
                  <a:lnTo>
                    <a:pt x="1205899" y="1516837"/>
                  </a:lnTo>
                  <a:lnTo>
                    <a:pt x="1244241" y="1493902"/>
                  </a:lnTo>
                  <a:lnTo>
                    <a:pt x="1281174" y="1468952"/>
                  </a:lnTo>
                  <a:lnTo>
                    <a:pt x="1316623" y="1442062"/>
                  </a:lnTo>
                  <a:lnTo>
                    <a:pt x="1350513" y="1413308"/>
                  </a:lnTo>
                  <a:lnTo>
                    <a:pt x="1382766" y="1382766"/>
                  </a:lnTo>
                  <a:lnTo>
                    <a:pt x="1413308" y="1350513"/>
                  </a:lnTo>
                  <a:lnTo>
                    <a:pt x="1442062" y="1316623"/>
                  </a:lnTo>
                  <a:lnTo>
                    <a:pt x="1468952" y="1281174"/>
                  </a:lnTo>
                  <a:lnTo>
                    <a:pt x="1493902" y="1244241"/>
                  </a:lnTo>
                  <a:lnTo>
                    <a:pt x="1516837" y="1205899"/>
                  </a:lnTo>
                  <a:lnTo>
                    <a:pt x="1537680" y="1166226"/>
                  </a:lnTo>
                  <a:lnTo>
                    <a:pt x="1556356" y="1125297"/>
                  </a:lnTo>
                  <a:lnTo>
                    <a:pt x="1572787" y="1083188"/>
                  </a:lnTo>
                  <a:lnTo>
                    <a:pt x="1586900" y="1039974"/>
                  </a:lnTo>
                  <a:lnTo>
                    <a:pt x="1598616" y="995733"/>
                  </a:lnTo>
                  <a:lnTo>
                    <a:pt x="1607862" y="950539"/>
                  </a:lnTo>
                  <a:lnTo>
                    <a:pt x="1614560" y="904469"/>
                  </a:lnTo>
                  <a:lnTo>
                    <a:pt x="1618634" y="857599"/>
                  </a:lnTo>
                  <a:lnTo>
                    <a:pt x="1620009" y="810004"/>
                  </a:lnTo>
                  <a:close/>
                </a:path>
              </a:pathLst>
            </a:cu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9" name="Google Shape;639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2476" y="1864538"/>
              <a:ext cx="68324" cy="68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0" name="Google Shape;640;p34"/>
          <p:cNvSpPr txBox="1"/>
          <p:nvPr/>
        </p:nvSpPr>
        <p:spPr>
          <a:xfrm>
            <a:off x="1716608" y="1844527"/>
            <a:ext cx="236854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1575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800">
                <a:solidFill>
                  <a:srgbClr val="EC2027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endParaRPr sz="8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641" name="Google Shape;641;p34"/>
          <p:cNvGrpSpPr/>
          <p:nvPr/>
        </p:nvGrpSpPr>
        <p:grpSpPr>
          <a:xfrm>
            <a:off x="734632" y="1088696"/>
            <a:ext cx="1941834" cy="840598"/>
            <a:chOff x="734632" y="1088696"/>
            <a:chExt cx="1941834" cy="840598"/>
          </a:xfrm>
        </p:grpSpPr>
        <p:sp>
          <p:nvSpPr>
            <p:cNvPr id="642" name="Google Shape;642;p34"/>
            <p:cNvSpPr/>
            <p:nvPr/>
          </p:nvSpPr>
          <p:spPr>
            <a:xfrm>
              <a:off x="1752460" y="1088696"/>
              <a:ext cx="764540" cy="764540"/>
            </a:xfrm>
            <a:custGeom>
              <a:rect b="b" l="l" r="r" t="t"/>
              <a:pathLst>
                <a:path extrusionOk="0" h="764539" w="764539">
                  <a:moveTo>
                    <a:pt x="764182" y="0"/>
                  </a:moveTo>
                  <a:lnTo>
                    <a:pt x="602181" y="162001"/>
                  </a:lnTo>
                  <a:lnTo>
                    <a:pt x="440180" y="324002"/>
                  </a:lnTo>
                  <a:lnTo>
                    <a:pt x="278179" y="486003"/>
                  </a:lnTo>
                  <a:lnTo>
                    <a:pt x="116179" y="648003"/>
                  </a:lnTo>
                  <a:lnTo>
                    <a:pt x="0" y="764182"/>
                  </a:lnTo>
                </a:path>
              </a:pathLst>
            </a:custGeom>
            <a:noFill/>
            <a:ln cap="flat" cmpd="sng" w="189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3" name="Google Shape;64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7430" y="1780430"/>
              <a:ext cx="97478" cy="97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34"/>
            <p:cNvSpPr/>
            <p:nvPr/>
          </p:nvSpPr>
          <p:spPr>
            <a:xfrm>
              <a:off x="896633" y="1250697"/>
              <a:ext cx="826769" cy="614045"/>
            </a:xfrm>
            <a:custGeom>
              <a:rect b="b" l="l" r="r" t="t"/>
              <a:pathLst>
                <a:path extrusionOk="0" h="614044" w="826769">
                  <a:moveTo>
                    <a:pt x="0" y="0"/>
                  </a:moveTo>
                  <a:lnTo>
                    <a:pt x="97201" y="162001"/>
                  </a:lnTo>
                  <a:lnTo>
                    <a:pt x="259203" y="64799"/>
                  </a:lnTo>
                  <a:lnTo>
                    <a:pt x="388801" y="259201"/>
                  </a:lnTo>
                  <a:lnTo>
                    <a:pt x="486003" y="194402"/>
                  </a:lnTo>
                  <a:lnTo>
                    <a:pt x="615602" y="388801"/>
                  </a:lnTo>
                  <a:lnTo>
                    <a:pt x="680406" y="356403"/>
                  </a:lnTo>
                  <a:lnTo>
                    <a:pt x="777602" y="518405"/>
                  </a:lnTo>
                  <a:lnTo>
                    <a:pt x="826205" y="583204"/>
                  </a:lnTo>
                  <a:lnTo>
                    <a:pt x="816006" y="613798"/>
                  </a:lnTo>
                </a:path>
              </a:pathLst>
            </a:custGeom>
            <a:noFill/>
            <a:ln cap="flat" cmpd="sng" w="18975">
              <a:solidFill>
                <a:srgbClr val="EC20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5" name="Google Shape;645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1098" y="1805646"/>
              <a:ext cx="124290" cy="77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34"/>
            <p:cNvSpPr/>
            <p:nvPr/>
          </p:nvSpPr>
          <p:spPr>
            <a:xfrm>
              <a:off x="734632" y="1898700"/>
              <a:ext cx="1939289" cy="0"/>
            </a:xfrm>
            <a:custGeom>
              <a:rect b="b" l="l" r="r" t="t"/>
              <a:pathLst>
                <a:path extrusionOk="0" h="120000" w="1939289">
                  <a:moveTo>
                    <a:pt x="0" y="0"/>
                  </a:moveTo>
                  <a:lnTo>
                    <a:pt x="193895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2649796" y="1868334"/>
              <a:ext cx="26670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34"/>
          <p:cNvSpPr txBox="1"/>
          <p:nvPr/>
        </p:nvSpPr>
        <p:spPr>
          <a:xfrm>
            <a:off x="2688602" y="1773534"/>
            <a:ext cx="22606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Google Shape;649;p34"/>
          <p:cNvGrpSpPr/>
          <p:nvPr/>
        </p:nvGrpSpPr>
        <p:grpSpPr>
          <a:xfrm>
            <a:off x="1676272" y="929225"/>
            <a:ext cx="60960" cy="1131560"/>
            <a:chOff x="1676272" y="929225"/>
            <a:chExt cx="60960" cy="1131560"/>
          </a:xfrm>
        </p:grpSpPr>
        <p:sp>
          <p:nvSpPr>
            <p:cNvPr id="650" name="Google Shape;650;p34"/>
            <p:cNvSpPr/>
            <p:nvPr/>
          </p:nvSpPr>
          <p:spPr>
            <a:xfrm>
              <a:off x="1706638" y="931755"/>
              <a:ext cx="0" cy="1129030"/>
            </a:xfrm>
            <a:custGeom>
              <a:rect b="b" l="l" r="r" t="t"/>
              <a:pathLst>
                <a:path extrusionOk="0" h="1129030" w="120000">
                  <a:moveTo>
                    <a:pt x="0" y="112894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1676272" y="929225"/>
              <a:ext cx="60960" cy="26670"/>
            </a:xfrm>
            <a:custGeom>
              <a:rect b="b" l="l" r="r" t="t"/>
              <a:pathLst>
                <a:path extrusionOk="0" h="26669" w="6096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34"/>
          <p:cNvSpPr txBox="1"/>
          <p:nvPr/>
        </p:nvSpPr>
        <p:spPr>
          <a:xfrm>
            <a:off x="625983" y="685620"/>
            <a:ext cx="2322195" cy="557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0" marR="15938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1691639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 GD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SGD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4"/>
          <p:cNvSpPr txBox="1"/>
          <p:nvPr/>
        </p:nvSpPr>
        <p:spPr>
          <a:xfrm>
            <a:off x="3443100" y="1189349"/>
            <a:ext cx="1711200" cy="827100"/>
          </a:xfrm>
          <a:prstGeom prst="rect">
            <a:avLst/>
          </a:prstGeom>
          <a:solidFill>
            <a:srgbClr val="FEF4D5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085" marR="62864" rtl="0" algn="l">
              <a:lnSpc>
                <a:spcPct val="13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 GD: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Smooth, deter- ministic path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45085" marR="177165" rtl="0" algn="l">
              <a:lnSpc>
                <a:spcPct val="137142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SGD: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Noisy, stochastic path but faster iterations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4" name="Google Shape;654;p34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655" name="Google Shape;655;p3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3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59" name="Google Shape;659;p3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60" name="Google Shape;660;p34"/>
          <p:cNvSpPr txBox="1"/>
          <p:nvPr>
            <p:ph idx="12" type="sldNum"/>
          </p:nvPr>
        </p:nvSpPr>
        <p:spPr>
          <a:xfrm>
            <a:off x="4627901" y="3137675"/>
            <a:ext cx="437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enefits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and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hallenges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SGD</a:t>
            </a:r>
            <a:endParaRPr/>
          </a:p>
        </p:txBody>
      </p:sp>
      <p:grpSp>
        <p:nvGrpSpPr>
          <p:cNvPr id="666" name="Google Shape;666;p35"/>
          <p:cNvGrpSpPr/>
          <p:nvPr/>
        </p:nvGrpSpPr>
        <p:grpSpPr>
          <a:xfrm>
            <a:off x="513702" y="757796"/>
            <a:ext cx="69291" cy="2012607"/>
            <a:chOff x="513702" y="757796"/>
            <a:chExt cx="69291" cy="2012607"/>
          </a:xfrm>
        </p:grpSpPr>
        <p:pic>
          <p:nvPicPr>
            <p:cNvPr id="667" name="Google Shape;667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5779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96519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17260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38000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58741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0788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28629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4937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3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3702" y="270111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35"/>
          <p:cNvSpPr txBox="1"/>
          <p:nvPr/>
        </p:nvSpPr>
        <p:spPr>
          <a:xfrm>
            <a:off x="347302" y="424775"/>
            <a:ext cx="51141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Benefits: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296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Speed: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Much faster per iteration (only one example)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296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Memory: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Can handle datasets that don’t fit in memory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296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Online learning: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Can update model as new data arrives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296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Generalization: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Noise helps escape sharp minima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296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Scalability: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Works well with massive datasets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457200" rtl="0" algn="l">
              <a:lnSpc>
                <a:spcPct val="1237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Noisy updates: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Path to minimum is not smooth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457200" rtl="0" algn="l">
              <a:lnSpc>
                <a:spcPct val="1237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Learning rate: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More sensitive to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η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choice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457200" rtl="0" algn="l">
              <a:lnSpc>
                <a:spcPct val="1237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Convergence: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May oscillate near minimum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457200" rtl="0" algn="l">
              <a:lnSpc>
                <a:spcPct val="1237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Hyperparameter tuning: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Requires careful tuning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Common compromise: Mini-batch SGD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7" name="Google Shape;677;p35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678" name="Google Shape;678;p3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3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682" name="Google Shape;682;p3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2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3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4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5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83" name="Google Shape;683;p35"/>
          <p:cNvSpPr txBox="1"/>
          <p:nvPr>
            <p:ph idx="12" type="sldNum"/>
          </p:nvPr>
        </p:nvSpPr>
        <p:spPr>
          <a:xfrm>
            <a:off x="4627903" y="3137675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72" name="Google Shape;72;p9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73" name="Google Shape;73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9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79" name="Google Shape;79;p9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80" name="Google Shape;80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9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87" name="Google Shape;87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563025" y="411620"/>
            <a:ext cx="50469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D6D6E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/>
          </a:p>
        </p:txBody>
      </p:sp>
      <p:grpSp>
        <p:nvGrpSpPr>
          <p:cNvPr id="90" name="Google Shape;90;p9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91" name="Google Shape;91;p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5" name="Google Shape;95;p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6" name="Google Shape;96;p9"/>
          <p:cNvSpPr txBox="1"/>
          <p:nvPr/>
        </p:nvSpPr>
        <p:spPr>
          <a:xfrm>
            <a:off x="4648851" y="3137675"/>
            <a:ext cx="495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‹#›</a:t>
            </a:fld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6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689" name="Google Shape;6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6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91" name="Google Shape;69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6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693" name="Google Shape;693;p36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694" name="Google Shape;694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6567" y="126070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36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700" name="Google Shape;700;p36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701" name="Google Shape;701;p3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3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3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3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36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708" name="Google Shape;708;p3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6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10" name="Google Shape;710;p36"/>
          <p:cNvSpPr txBox="1"/>
          <p:nvPr/>
        </p:nvSpPr>
        <p:spPr>
          <a:xfrm>
            <a:off x="563029" y="391144"/>
            <a:ext cx="33807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3333B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711" name="Google Shape;711;p36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712" name="Google Shape;712;p3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5" name="Google Shape;715;p3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16" name="Google Shape;716;p3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17" name="Google Shape;717;p36"/>
          <p:cNvSpPr txBox="1"/>
          <p:nvPr>
            <p:ph idx="12" type="sldNum"/>
          </p:nvPr>
        </p:nvSpPr>
        <p:spPr>
          <a:xfrm>
            <a:off x="4627902" y="3137675"/>
            <a:ext cx="493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7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S</a:t>
            </a:r>
            <a:r>
              <a:rPr lang="en-US" cap="small">
                <a:solidFill>
                  <a:srgbClr val="FFFFFF"/>
                </a:solidFill>
              </a:rPr>
              <a:t>etup</a:t>
            </a:r>
            <a:endParaRPr/>
          </a:p>
        </p:txBody>
      </p:sp>
      <p:sp>
        <p:nvSpPr>
          <p:cNvPr id="723" name="Google Shape;723;p3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24" name="Google Shape;724;p3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25" name="Google Shape;725;p37"/>
          <p:cNvSpPr txBox="1"/>
          <p:nvPr>
            <p:ph idx="12" type="sldNum"/>
          </p:nvPr>
        </p:nvSpPr>
        <p:spPr>
          <a:xfrm>
            <a:off x="4627903" y="3137675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726" name="Google Shape;72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52851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8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I</a:t>
            </a:r>
            <a:r>
              <a:rPr lang="en-US" cap="small">
                <a:solidFill>
                  <a:srgbClr val="FFFFFF"/>
                </a:solidFill>
              </a:rPr>
              <a:t>nitialization</a:t>
            </a:r>
            <a:endParaRPr/>
          </a:p>
        </p:txBody>
      </p:sp>
      <p:grpSp>
        <p:nvGrpSpPr>
          <p:cNvPr id="732" name="Google Shape;732;p3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733" name="Google Shape;733;p3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3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37" name="Google Shape;737;p3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38" name="Google Shape;738;p38"/>
          <p:cNvSpPr txBox="1"/>
          <p:nvPr>
            <p:ph idx="12" type="sldNum"/>
          </p:nvPr>
        </p:nvSpPr>
        <p:spPr>
          <a:xfrm>
            <a:off x="4627902" y="3137675"/>
            <a:ext cx="543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739" name="Google Shape;73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40034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9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F</a:t>
            </a:r>
            <a:r>
              <a:rPr lang="en-US" cap="small">
                <a:solidFill>
                  <a:srgbClr val="FFFFFF"/>
                </a:solidFill>
              </a:rPr>
              <a:t>irst</a:t>
            </a:r>
            <a:r>
              <a:rPr lang="en-US">
                <a:solidFill>
                  <a:srgbClr val="FFFFFF"/>
                </a:solidFill>
              </a:rPr>
              <a:t> SGD I</a:t>
            </a:r>
            <a:r>
              <a:rPr lang="en-US" cap="small">
                <a:solidFill>
                  <a:srgbClr val="FFFFFF"/>
                </a:solidFill>
              </a:rPr>
              <a:t>teration</a:t>
            </a:r>
            <a:endParaRPr/>
          </a:p>
        </p:txBody>
      </p:sp>
      <p:grpSp>
        <p:nvGrpSpPr>
          <p:cNvPr id="745" name="Google Shape;745;p39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746" name="Google Shape;746;p3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3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50" name="Google Shape;750;p3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51" name="Google Shape;751;p39"/>
          <p:cNvSpPr txBox="1"/>
          <p:nvPr>
            <p:ph idx="12" type="sldNum"/>
          </p:nvPr>
        </p:nvSpPr>
        <p:spPr>
          <a:xfrm>
            <a:off x="4627902" y="3137675"/>
            <a:ext cx="483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752" name="Google Shape;75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200158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0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S</a:t>
            </a:r>
            <a:r>
              <a:rPr lang="en-US" cap="small">
                <a:solidFill>
                  <a:srgbClr val="FFFFFF"/>
                </a:solidFill>
              </a:rPr>
              <a:t>econd</a:t>
            </a:r>
            <a:r>
              <a:rPr lang="en-US">
                <a:solidFill>
                  <a:srgbClr val="FFFFFF"/>
                </a:solidFill>
              </a:rPr>
              <a:t> SGD I</a:t>
            </a:r>
            <a:r>
              <a:rPr lang="en-US" cap="small">
                <a:solidFill>
                  <a:srgbClr val="FFFFFF"/>
                </a:solidFill>
              </a:rPr>
              <a:t>teration</a:t>
            </a:r>
            <a:endParaRPr/>
          </a:p>
        </p:txBody>
      </p:sp>
      <p:grpSp>
        <p:nvGrpSpPr>
          <p:cNvPr id="758" name="Google Shape;758;p40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759" name="Google Shape;759;p4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4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63" name="Google Shape;763;p4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64" name="Google Shape;764;p40"/>
          <p:cNvSpPr txBox="1"/>
          <p:nvPr>
            <p:ph idx="12" type="sldNum"/>
          </p:nvPr>
        </p:nvSpPr>
        <p:spPr>
          <a:xfrm>
            <a:off x="4627902" y="3137675"/>
            <a:ext cx="528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765" name="Google Shape;76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12808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1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C</a:t>
            </a:r>
            <a:r>
              <a:rPr lang="en-US" cap="small">
                <a:solidFill>
                  <a:srgbClr val="FFFFFF"/>
                </a:solidFill>
              </a:rPr>
              <a:t>hecking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rogress</a:t>
            </a:r>
            <a:endParaRPr/>
          </a:p>
        </p:txBody>
      </p:sp>
      <p:grpSp>
        <p:nvGrpSpPr>
          <p:cNvPr id="771" name="Google Shape;771;p41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772" name="Google Shape;772;p4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4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76" name="Google Shape;776;p4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77" name="Google Shape;777;p41"/>
          <p:cNvSpPr txBox="1"/>
          <p:nvPr>
            <p:ph idx="12" type="sldNum"/>
          </p:nvPr>
        </p:nvSpPr>
        <p:spPr>
          <a:xfrm>
            <a:off x="4627903" y="3137675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778" name="Google Shape;7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78150"/>
            <a:ext cx="5395150" cy="25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2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omputational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raph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O</a:t>
            </a:r>
            <a:r>
              <a:rPr lang="en-US" cap="small">
                <a:solidFill>
                  <a:srgbClr val="FFFFFF"/>
                </a:solidFill>
              </a:rPr>
              <a:t>ne</a:t>
            </a:r>
            <a:r>
              <a:rPr lang="en-US">
                <a:solidFill>
                  <a:srgbClr val="FFFFFF"/>
                </a:solidFill>
              </a:rPr>
              <a:t> SGD S</a:t>
            </a:r>
            <a:r>
              <a:rPr lang="en-US" cap="small">
                <a:solidFill>
                  <a:srgbClr val="FFFFFF"/>
                </a:solidFill>
              </a:rPr>
              <a:t>tep</a:t>
            </a:r>
            <a:endParaRPr/>
          </a:p>
        </p:txBody>
      </p:sp>
      <p:grpSp>
        <p:nvGrpSpPr>
          <p:cNvPr id="784" name="Google Shape;784;p42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785" name="Google Shape;785;p4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Google Shape;788;p4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789" name="Google Shape;789;p4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90" name="Google Shape;790;p42"/>
          <p:cNvSpPr txBox="1"/>
          <p:nvPr>
            <p:ph idx="12" type="sldNum"/>
          </p:nvPr>
        </p:nvSpPr>
        <p:spPr>
          <a:xfrm>
            <a:off x="4627903" y="3137675"/>
            <a:ext cx="564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791" name="Google Shape;79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264794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797" name="Google Shape;7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3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799" name="Google Shape;79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3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801" name="Google Shape;801;p43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802" name="Google Shape;802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6567" y="14441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7" name="Google Shape;807;p43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808" name="Google Shape;808;p43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809" name="Google Shape;809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4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4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4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43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816" name="Google Shape;816;p4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43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18" name="Google Shape;818;p43"/>
          <p:cNvSpPr txBox="1"/>
          <p:nvPr/>
        </p:nvSpPr>
        <p:spPr>
          <a:xfrm>
            <a:off x="563029" y="391144"/>
            <a:ext cx="33807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3333B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819" name="Google Shape;819;p43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820" name="Google Shape;820;p4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4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24" name="Google Shape;824;p4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25" name="Google Shape;825;p43"/>
          <p:cNvSpPr txBox="1"/>
          <p:nvPr>
            <p:ph idx="12" type="sldNum"/>
          </p:nvPr>
        </p:nvSpPr>
        <p:spPr>
          <a:xfrm>
            <a:off x="4627901" y="3137675"/>
            <a:ext cx="4578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4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</a:t>
            </a:r>
            <a:r>
              <a:rPr lang="en-US" cap="small">
                <a:solidFill>
                  <a:srgbClr val="FFFFFF"/>
                </a:solidFill>
              </a:rPr>
              <a:t>valuating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odels</a:t>
            </a:r>
            <a:endParaRPr/>
          </a:p>
        </p:txBody>
      </p:sp>
      <p:grpSp>
        <p:nvGrpSpPr>
          <p:cNvPr id="831" name="Google Shape;831;p44"/>
          <p:cNvGrpSpPr/>
          <p:nvPr/>
        </p:nvGrpSpPr>
        <p:grpSpPr>
          <a:xfrm>
            <a:off x="513702" y="1129753"/>
            <a:ext cx="69291" cy="1469809"/>
            <a:chOff x="513702" y="1129753"/>
            <a:chExt cx="69291" cy="1469809"/>
          </a:xfrm>
        </p:grpSpPr>
        <p:pic>
          <p:nvPicPr>
            <p:cNvPr id="832" name="Google Shape;83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112975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35117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57260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208743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30885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53027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8" name="Google Shape;838;p44"/>
          <p:cNvSpPr txBox="1"/>
          <p:nvPr/>
        </p:nvSpPr>
        <p:spPr>
          <a:xfrm>
            <a:off x="347294" y="483869"/>
            <a:ext cx="39021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186690" rtl="0" algn="l">
              <a:lnSpc>
                <a:spcPct val="15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Unlike regression, we need different metrics for classification.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Key Questions: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How often does the model predict correctly? (Accuracy) What types of errors does it make? (Confusion Matrix)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How well does it identify positive cases? (Precision, Recall)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Data Split: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9939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Training set: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Learn weights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(typically 90-99%)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Validation set: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Tune hyperparameters (typically 10-15%)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Test set: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Final evaluation (typically 1-10%)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Always evaluate on unseen test data to measure generalization!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9" name="Google Shape;839;p44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840" name="Google Shape;840;p4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4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44" name="Google Shape;844;p4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2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45" name="Google Shape;845;p44"/>
          <p:cNvSpPr txBox="1"/>
          <p:nvPr>
            <p:ph idx="12" type="sldNum"/>
          </p:nvPr>
        </p:nvSpPr>
        <p:spPr>
          <a:xfrm>
            <a:off x="4627903" y="3137675"/>
            <a:ext cx="554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onfusion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atrix</a:t>
            </a:r>
            <a:endParaRPr/>
          </a:p>
        </p:txBody>
      </p:sp>
      <p:sp>
        <p:nvSpPr>
          <p:cNvPr id="851" name="Google Shape;851;p45"/>
          <p:cNvSpPr txBox="1"/>
          <p:nvPr/>
        </p:nvSpPr>
        <p:spPr>
          <a:xfrm>
            <a:off x="347294" y="531614"/>
            <a:ext cx="3411854" cy="59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The confusion matrix shows all prediction outcomes: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5"/>
          <p:cNvSpPr txBox="1"/>
          <p:nvPr/>
        </p:nvSpPr>
        <p:spPr>
          <a:xfrm rot="-5400000">
            <a:off x="859067" y="1416266"/>
            <a:ext cx="40576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3" name="Google Shape;853;p45"/>
          <p:cNvGraphicFramePr/>
          <p:nvPr/>
        </p:nvGraphicFramePr>
        <p:xfrm>
          <a:off x="1185570" y="11401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{37CF9B99-1A54-4043-8D43-75C37FF1125C}</a:tableStyleId>
              </a:tblPr>
              <a:tblGrid>
                <a:gridCol w="897900"/>
                <a:gridCol w="1332225"/>
                <a:gridCol w="1407150"/>
              </a:tblGrid>
              <a:tr h="18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 (1)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 (0)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 (1)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 Positive (TP)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2F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 Negative (FN)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BCBE"/>
                    </a:solidFill>
                  </a:tcPr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 (0)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 Positive (FP)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BC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 Negative (TN)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FFB2"/>
                    </a:solidFill>
                  </a:tcPr>
                </a:tc>
              </a:tr>
            </a:tbl>
          </a:graphicData>
        </a:graphic>
      </p:graphicFrame>
      <p:grpSp>
        <p:nvGrpSpPr>
          <p:cNvPr id="854" name="Google Shape;854;p45"/>
          <p:cNvGrpSpPr/>
          <p:nvPr/>
        </p:nvGrpSpPr>
        <p:grpSpPr>
          <a:xfrm>
            <a:off x="513702" y="2187079"/>
            <a:ext cx="69291" cy="733552"/>
            <a:chOff x="513702" y="2187079"/>
            <a:chExt cx="69291" cy="733552"/>
          </a:xfrm>
        </p:grpSpPr>
        <p:pic>
          <p:nvPicPr>
            <p:cNvPr id="855" name="Google Shape;855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218707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240849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62991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285134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9" name="Google Shape;859;p45"/>
          <p:cNvSpPr txBox="1"/>
          <p:nvPr/>
        </p:nvSpPr>
        <p:spPr>
          <a:xfrm>
            <a:off x="347294" y="1830678"/>
            <a:ext cx="3219450" cy="113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Definitions: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9448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TP: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Correctly predicted positive </a:t>
            </a:r>
            <a:r>
              <a:rPr lang="en-US" sz="105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TN: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Correctly predicted negative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D1A1F"/>
                </a:solidFill>
                <a:latin typeface="Arial"/>
                <a:ea typeface="Arial"/>
                <a:cs typeface="Arial"/>
                <a:sym typeface="Arial"/>
              </a:rPr>
              <a:t>FP: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Incorrectly predicted positive (Type I error) </a:t>
            </a:r>
            <a:r>
              <a:rPr lang="en-US" sz="1050">
                <a:solidFill>
                  <a:srgbClr val="BD1A1F"/>
                </a:solidFill>
                <a:latin typeface="Arial"/>
                <a:ea typeface="Arial"/>
                <a:cs typeface="Arial"/>
                <a:sym typeface="Arial"/>
              </a:rPr>
              <a:t>FN: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Incorrectly predicted negative (Type II error)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45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861" name="Google Shape;861;p4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4" name="Google Shape;864;p4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65" name="Google Shape;865;p4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66" name="Google Shape;866;p45"/>
          <p:cNvSpPr txBox="1"/>
          <p:nvPr>
            <p:ph idx="12" type="sldNum"/>
          </p:nvPr>
        </p:nvSpPr>
        <p:spPr>
          <a:xfrm>
            <a:off x="4627904" y="3137675"/>
            <a:ext cx="64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is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103" name="Google Shape;103;p10"/>
          <p:cNvGrpSpPr/>
          <p:nvPr/>
        </p:nvGrpSpPr>
        <p:grpSpPr>
          <a:xfrm>
            <a:off x="309193" y="597509"/>
            <a:ext cx="5192472" cy="2325014"/>
            <a:chOff x="309193" y="597509"/>
            <a:chExt cx="5192472" cy="2325014"/>
          </a:xfrm>
        </p:grpSpPr>
        <p:sp>
          <p:nvSpPr>
            <p:cNvPr id="104" name="Google Shape;104;p10"/>
            <p:cNvSpPr/>
            <p:nvPr/>
          </p:nvSpPr>
          <p:spPr>
            <a:xfrm>
              <a:off x="309193" y="597509"/>
              <a:ext cx="5142230" cy="207010"/>
            </a:xfrm>
            <a:custGeom>
              <a:rect b="b" l="l" r="r" t="t"/>
              <a:pathLst>
                <a:path extrusionOk="0" h="207009" w="514223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6887"/>
                  </a:lnTo>
                  <a:lnTo>
                    <a:pt x="5141671" y="206887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" name="Google Shape;105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3" y="791743"/>
              <a:ext cx="5141671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167612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154912"/>
              <a:ext cx="5090871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65" y="641743"/>
              <a:ext cx="50800" cy="5258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0"/>
            <p:cNvSpPr/>
            <p:nvPr/>
          </p:nvSpPr>
          <p:spPr>
            <a:xfrm>
              <a:off x="309193" y="836015"/>
              <a:ext cx="5142230" cy="382905"/>
            </a:xfrm>
            <a:custGeom>
              <a:rect b="b" l="l" r="r" t="t"/>
              <a:pathLst>
                <a:path extrusionOk="0" h="382905" w="5142230">
                  <a:moveTo>
                    <a:pt x="5141671" y="0"/>
                  </a:moveTo>
                  <a:lnTo>
                    <a:pt x="0" y="0"/>
                  </a:lnTo>
                  <a:lnTo>
                    <a:pt x="0" y="331597"/>
                  </a:lnTo>
                  <a:lnTo>
                    <a:pt x="4008" y="351321"/>
                  </a:lnTo>
                  <a:lnTo>
                    <a:pt x="14922" y="367474"/>
                  </a:lnTo>
                  <a:lnTo>
                    <a:pt x="31075" y="378388"/>
                  </a:lnTo>
                  <a:lnTo>
                    <a:pt x="50800" y="382397"/>
                  </a:lnTo>
                  <a:lnTo>
                    <a:pt x="5090871" y="382397"/>
                  </a:lnTo>
                  <a:lnTo>
                    <a:pt x="5110596" y="378388"/>
                  </a:lnTo>
                  <a:lnTo>
                    <a:pt x="5126749" y="367474"/>
                  </a:lnTo>
                  <a:lnTo>
                    <a:pt x="5137663" y="351321"/>
                  </a:lnTo>
                  <a:lnTo>
                    <a:pt x="5141671" y="331597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5450865" y="679834"/>
              <a:ext cx="0" cy="507365"/>
            </a:xfrm>
            <a:custGeom>
              <a:rect b="b" l="l" r="r" t="t"/>
              <a:pathLst>
                <a:path extrusionOk="0" h="507365" w="120000">
                  <a:moveTo>
                    <a:pt x="0" y="50682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450865" y="66713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5450865" y="65443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5450865" y="64173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450865" y="622684"/>
              <a:ext cx="0" cy="19050"/>
            </a:xfrm>
            <a:custGeom>
              <a:rect b="b" l="l" r="r" t="t"/>
              <a:pathLst>
                <a:path extrusionOk="0" h="19050" w="120000">
                  <a:moveTo>
                    <a:pt x="0" y="1905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" name="Google Shape;115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67412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189555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11697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6318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3702" y="285323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0"/>
          <p:cNvSpPr txBox="1"/>
          <p:nvPr/>
        </p:nvSpPr>
        <p:spPr>
          <a:xfrm>
            <a:off x="309194" y="526752"/>
            <a:ext cx="5017135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</a:t>
            </a:r>
            <a:r>
              <a:rPr lang="en-US" sz="1400" cap="small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efinition</a:t>
            </a:r>
            <a:endParaRPr sz="14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50800" marR="245745" rtl="0" algn="l">
              <a:lnSpc>
                <a:spcPct val="1147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Classification is a supervised learning task that predicts a discrete category or class label based on input features.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Key Characteristics: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4798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Input: Feature vector 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R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d</a:t>
            </a:r>
            <a:endParaRPr baseline="30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34798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Output: Class label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. . . 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(discrete)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4798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Goal: Learn a function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R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→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. . . 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that assigns inputs to classes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Difference from Regression: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47980" marR="201295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Regression: Predicts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continuous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values (e.g., price, temperature) Classification: Predicts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discrete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categories (e.g., spam/not spam, cat/dog)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10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22" name="Google Shape;122;p1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6" name="Google Shape;126;p1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2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3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4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5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4648850" y="3137675"/>
            <a:ext cx="3888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‹#›</a:t>
            </a:fld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8" name="Google Shape;128;p10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6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r>
              <a:rPr lang="en-US">
                <a:solidFill>
                  <a:srgbClr val="FFFFFF"/>
                </a:solidFill>
              </a:rPr>
              <a:t>  M</a:t>
            </a:r>
            <a:r>
              <a:rPr lang="en-US" cap="small">
                <a:solidFill>
                  <a:srgbClr val="FFFFFF"/>
                </a:solidFill>
              </a:rPr>
              <a:t>etrics</a:t>
            </a:r>
            <a:r>
              <a:rPr lang="en-US">
                <a:solidFill>
                  <a:srgbClr val="FFFFFF"/>
                </a:solidFill>
              </a:rPr>
              <a:t>  I</a:t>
            </a:r>
            <a:endParaRPr/>
          </a:p>
        </p:txBody>
      </p:sp>
      <p:sp>
        <p:nvSpPr>
          <p:cNvPr id="872" name="Google Shape;872;p46"/>
          <p:cNvSpPr txBox="1"/>
          <p:nvPr/>
        </p:nvSpPr>
        <p:spPr>
          <a:xfrm>
            <a:off x="347294" y="728400"/>
            <a:ext cx="200406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1. Accuracy: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Overall correctness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6"/>
          <p:cNvSpPr txBox="1"/>
          <p:nvPr/>
        </p:nvSpPr>
        <p:spPr>
          <a:xfrm>
            <a:off x="1820341" y="1115933"/>
            <a:ext cx="74422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Accuracy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4" name="Google Shape;874;p46"/>
          <p:cNvSpPr txBox="1"/>
          <p:nvPr/>
        </p:nvSpPr>
        <p:spPr>
          <a:xfrm>
            <a:off x="2967558" y="1013216"/>
            <a:ext cx="57531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TP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6"/>
          <p:cNvSpPr/>
          <p:nvPr/>
        </p:nvSpPr>
        <p:spPr>
          <a:xfrm>
            <a:off x="2608719" y="1242504"/>
            <a:ext cx="1303655" cy="0"/>
          </a:xfrm>
          <a:custGeom>
            <a:rect b="b" l="l" r="r" t="t"/>
            <a:pathLst>
              <a:path extrusionOk="0" h="120000" w="1303654">
                <a:moveTo>
                  <a:pt x="0" y="0"/>
                </a:moveTo>
                <a:lnTo>
                  <a:pt x="1303058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6"/>
          <p:cNvSpPr txBox="1"/>
          <p:nvPr/>
        </p:nvSpPr>
        <p:spPr>
          <a:xfrm>
            <a:off x="2596019" y="1220086"/>
            <a:ext cx="131826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TP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TN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FP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6"/>
          <p:cNvSpPr txBox="1"/>
          <p:nvPr/>
        </p:nvSpPr>
        <p:spPr>
          <a:xfrm>
            <a:off x="5144350" y="1131117"/>
            <a:ext cx="2686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(11)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6"/>
          <p:cNvSpPr txBox="1"/>
          <p:nvPr/>
        </p:nvSpPr>
        <p:spPr>
          <a:xfrm>
            <a:off x="347294" y="1729427"/>
            <a:ext cx="360362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2. Precision: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Of predicted positives, how many are correct?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6"/>
          <p:cNvSpPr txBox="1"/>
          <p:nvPr/>
        </p:nvSpPr>
        <p:spPr>
          <a:xfrm>
            <a:off x="2195436" y="2116960"/>
            <a:ext cx="74549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Precision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p46"/>
          <p:cNvSpPr txBox="1"/>
          <p:nvPr/>
        </p:nvSpPr>
        <p:spPr>
          <a:xfrm>
            <a:off x="3156127" y="2029426"/>
            <a:ext cx="20066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TP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6"/>
          <p:cNvSpPr/>
          <p:nvPr/>
        </p:nvSpPr>
        <p:spPr>
          <a:xfrm>
            <a:off x="2985185" y="2243531"/>
            <a:ext cx="551815" cy="0"/>
          </a:xfrm>
          <a:custGeom>
            <a:rect b="b" l="l" r="r" t="t"/>
            <a:pathLst>
              <a:path extrusionOk="0" h="120000" w="551814">
                <a:moveTo>
                  <a:pt x="0" y="0"/>
                </a:moveTo>
                <a:lnTo>
                  <a:pt x="551497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6"/>
          <p:cNvSpPr txBox="1"/>
          <p:nvPr/>
        </p:nvSpPr>
        <p:spPr>
          <a:xfrm>
            <a:off x="2972485" y="2221113"/>
            <a:ext cx="56769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TP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FP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6"/>
          <p:cNvSpPr txBox="1"/>
          <p:nvPr/>
        </p:nvSpPr>
        <p:spPr>
          <a:xfrm>
            <a:off x="5144350" y="2132144"/>
            <a:ext cx="2686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(12)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" name="Google Shape;884;p46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885" name="Google Shape;885;p4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" name="Google Shape;888;p4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889" name="Google Shape;889;p4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4627902" y="3137675"/>
            <a:ext cx="516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7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r>
              <a:rPr lang="en-US">
                <a:solidFill>
                  <a:srgbClr val="FFFFFF"/>
                </a:solidFill>
              </a:rPr>
              <a:t>  M</a:t>
            </a:r>
            <a:r>
              <a:rPr lang="en-US" cap="small">
                <a:solidFill>
                  <a:srgbClr val="FFFFFF"/>
                </a:solidFill>
              </a:rPr>
              <a:t>etrics</a:t>
            </a:r>
            <a:r>
              <a:rPr lang="en-US">
                <a:solidFill>
                  <a:srgbClr val="FFFFFF"/>
                </a:solidFill>
              </a:rPr>
              <a:t>  II</a:t>
            </a:r>
            <a:endParaRPr/>
          </a:p>
        </p:txBody>
      </p:sp>
      <p:sp>
        <p:nvSpPr>
          <p:cNvPr id="896" name="Google Shape;896;p47"/>
          <p:cNvSpPr txBox="1"/>
          <p:nvPr/>
        </p:nvSpPr>
        <p:spPr>
          <a:xfrm>
            <a:off x="347294" y="834725"/>
            <a:ext cx="396684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3. Recall (Sensitivity):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Of actual positives, how many did we find?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7"/>
          <p:cNvSpPr txBox="1"/>
          <p:nvPr/>
        </p:nvSpPr>
        <p:spPr>
          <a:xfrm>
            <a:off x="2282342" y="1225382"/>
            <a:ext cx="56324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Recall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98" name="Google Shape;898;p47"/>
          <p:cNvSpPr txBox="1"/>
          <p:nvPr/>
        </p:nvSpPr>
        <p:spPr>
          <a:xfrm>
            <a:off x="3064992" y="1137848"/>
            <a:ext cx="20066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TP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7"/>
          <p:cNvSpPr/>
          <p:nvPr/>
        </p:nvSpPr>
        <p:spPr>
          <a:xfrm>
            <a:off x="2889796" y="1351953"/>
            <a:ext cx="560070" cy="0"/>
          </a:xfrm>
          <a:custGeom>
            <a:rect b="b" l="l" r="r" t="t"/>
            <a:pathLst>
              <a:path extrusionOk="0" h="120000" w="560070">
                <a:moveTo>
                  <a:pt x="0" y="0"/>
                </a:moveTo>
                <a:lnTo>
                  <a:pt x="55998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7"/>
          <p:cNvSpPr txBox="1"/>
          <p:nvPr/>
        </p:nvSpPr>
        <p:spPr>
          <a:xfrm>
            <a:off x="2877096" y="1329522"/>
            <a:ext cx="57531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TP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7"/>
          <p:cNvSpPr txBox="1"/>
          <p:nvPr/>
        </p:nvSpPr>
        <p:spPr>
          <a:xfrm>
            <a:off x="5144350" y="1240566"/>
            <a:ext cx="2686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(13)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7"/>
          <p:cNvSpPr txBox="1"/>
          <p:nvPr/>
        </p:nvSpPr>
        <p:spPr>
          <a:xfrm>
            <a:off x="347294" y="1704167"/>
            <a:ext cx="316103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4. F1 Score: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Harmonic mean of precision and recall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7"/>
          <p:cNvSpPr txBox="1"/>
          <p:nvPr/>
        </p:nvSpPr>
        <p:spPr>
          <a:xfrm>
            <a:off x="1982114" y="1991344"/>
            <a:ext cx="178117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575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baseline="-25000" lang="en-US" sz="1575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aseline="-25000" lang="en-US" sz="18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baseline="-25000" lang="en-US" sz="1575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-25000" lang="en-US" sz="1800">
                <a:latin typeface="Lucida Sans"/>
                <a:ea typeface="Lucida Sans"/>
                <a:cs typeface="Lucida Sans"/>
                <a:sym typeface="Lucida Sans"/>
              </a:rPr>
              <a:t>·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Precision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Recall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7"/>
          <p:cNvSpPr/>
          <p:nvPr/>
        </p:nvSpPr>
        <p:spPr>
          <a:xfrm>
            <a:off x="2597543" y="2220633"/>
            <a:ext cx="1127125" cy="0"/>
          </a:xfrm>
          <a:custGeom>
            <a:rect b="b" l="l" r="r" t="t"/>
            <a:pathLst>
              <a:path extrusionOk="0" h="120000" w="1127125">
                <a:moveTo>
                  <a:pt x="0" y="0"/>
                </a:moveTo>
                <a:lnTo>
                  <a:pt x="112706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7"/>
          <p:cNvSpPr txBox="1"/>
          <p:nvPr/>
        </p:nvSpPr>
        <p:spPr>
          <a:xfrm>
            <a:off x="2586075" y="2198215"/>
            <a:ext cx="115062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Precision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Recall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7"/>
          <p:cNvSpPr txBox="1"/>
          <p:nvPr/>
        </p:nvSpPr>
        <p:spPr>
          <a:xfrm>
            <a:off x="5144350" y="2109246"/>
            <a:ext cx="2686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(14)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7" name="Google Shape;907;p47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908" name="Google Shape;908;p4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1" name="Google Shape;911;p4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12" name="Google Shape;912;p4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13" name="Google Shape;913;p47"/>
          <p:cNvSpPr txBox="1"/>
          <p:nvPr>
            <p:ph idx="12" type="sldNum"/>
          </p:nvPr>
        </p:nvSpPr>
        <p:spPr>
          <a:xfrm>
            <a:off x="4627902" y="3137675"/>
            <a:ext cx="516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to</a:t>
            </a:r>
            <a:r>
              <a:rPr lang="en-US">
                <a:solidFill>
                  <a:srgbClr val="FFFFFF"/>
                </a:solidFill>
              </a:rPr>
              <a:t> U</a:t>
            </a:r>
            <a:r>
              <a:rPr lang="en-US" cap="small">
                <a:solidFill>
                  <a:srgbClr val="FFFFFF"/>
                </a:solidFill>
              </a:rPr>
              <a:t>se</a:t>
            </a:r>
            <a:r>
              <a:rPr lang="en-US">
                <a:solidFill>
                  <a:srgbClr val="FFFFFF"/>
                </a:solidFill>
              </a:rPr>
              <a:t> W</a:t>
            </a:r>
            <a:r>
              <a:rPr lang="en-US" cap="small">
                <a:solidFill>
                  <a:srgbClr val="FFFFFF"/>
                </a:solidFill>
              </a:rPr>
              <a:t>hich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etric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919" name="Google Shape;919;p48"/>
          <p:cNvGrpSpPr/>
          <p:nvPr/>
        </p:nvGrpSpPr>
        <p:grpSpPr>
          <a:xfrm>
            <a:off x="513702" y="751611"/>
            <a:ext cx="69291" cy="2306663"/>
            <a:chOff x="513702" y="751611"/>
            <a:chExt cx="69291" cy="2306663"/>
          </a:xfrm>
        </p:grpSpPr>
        <p:pic>
          <p:nvPicPr>
            <p:cNvPr id="920" name="Google Shape;920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5161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95161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43074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63073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10986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30986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78898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4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98898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8" name="Google Shape;928;p48"/>
          <p:cNvSpPr txBox="1"/>
          <p:nvPr/>
        </p:nvSpPr>
        <p:spPr>
          <a:xfrm>
            <a:off x="347294" y="430935"/>
            <a:ext cx="4387215" cy="267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Accuracy: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Use when classes are balanced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Misleading with imbalanced data!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(e.g., 95% negative class)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Precision: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Important when False Positives are costly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Example: Spam detection (don’t want to mark real emails as spam)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Recall: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Important when False Negatives are costly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Example: Disease detection (don’t want to miss sick patients)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F1 Score: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79120" rtl="0" algn="l">
              <a:lnSpc>
                <a:spcPct val="12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Use when you need balance between precision and recall Good for imbalanced datasets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9" name="Google Shape;929;p4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930" name="Google Shape;930;p4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3" name="Google Shape;933;p4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34" name="Google Shape;934;p4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4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35" name="Google Shape;935;p48"/>
          <p:cNvSpPr txBox="1"/>
          <p:nvPr>
            <p:ph idx="12" type="sldNum"/>
          </p:nvPr>
        </p:nvSpPr>
        <p:spPr>
          <a:xfrm>
            <a:off x="4627903" y="3137675"/>
            <a:ext cx="57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9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etrics</a:t>
            </a:r>
            <a:endParaRPr/>
          </a:p>
        </p:txBody>
      </p:sp>
      <p:grpSp>
        <p:nvGrpSpPr>
          <p:cNvPr id="941" name="Google Shape;941;p49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942" name="Google Shape;942;p4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4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46" name="Google Shape;946;p4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47" name="Google Shape;947;p49"/>
          <p:cNvSpPr txBox="1"/>
          <p:nvPr>
            <p:ph idx="12" type="sldNum"/>
          </p:nvPr>
        </p:nvSpPr>
        <p:spPr>
          <a:xfrm>
            <a:off x="4627902" y="3137675"/>
            <a:ext cx="528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948" name="Google Shape;94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339609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0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 cap="small">
                <a:solidFill>
                  <a:srgbClr val="FFFFFF"/>
                </a:solidFill>
              </a:rPr>
              <a:t>ummary</a:t>
            </a:r>
            <a:r>
              <a:rPr lang="en-US">
                <a:solidFill>
                  <a:srgbClr val="FFFFFF"/>
                </a:solidFill>
              </a:rPr>
              <a:t>: B</a:t>
            </a:r>
            <a:r>
              <a:rPr lang="en-US" cap="small">
                <a:solidFill>
                  <a:srgbClr val="FFFFFF"/>
                </a:solidFill>
              </a:rPr>
              <a:t>inary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endParaRPr/>
          </a:p>
        </p:txBody>
      </p:sp>
      <p:grpSp>
        <p:nvGrpSpPr>
          <p:cNvPr id="954" name="Google Shape;954;p50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955" name="Google Shape;955;p5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8" name="Google Shape;958;p5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59" name="Google Shape;959;p5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60" name="Google Shape;960;p50"/>
          <p:cNvSpPr txBox="1"/>
          <p:nvPr>
            <p:ph idx="12" type="sldNum"/>
          </p:nvPr>
        </p:nvSpPr>
        <p:spPr>
          <a:xfrm>
            <a:off x="4627901" y="3137675"/>
            <a:ext cx="4668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961" name="Google Shape;961;p50"/>
          <p:cNvPicPr preferRelativeResize="0"/>
          <p:nvPr/>
        </p:nvPicPr>
        <p:blipFill rotWithShape="1">
          <a:blip r:embed="rId7">
            <a:alphaModFix/>
          </a:blip>
          <a:srcRect b="0" l="3316" r="0" t="0"/>
          <a:stretch/>
        </p:blipFill>
        <p:spPr>
          <a:xfrm>
            <a:off x="648275" y="536950"/>
            <a:ext cx="4669099" cy="24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1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K</a:t>
            </a:r>
            <a:r>
              <a:rPr lang="en-US" cap="small">
                <a:solidFill>
                  <a:srgbClr val="FFFFFF"/>
                </a:solidFill>
              </a:rPr>
              <a:t>ey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akeaways</a:t>
            </a:r>
            <a:endParaRPr/>
          </a:p>
        </p:txBody>
      </p:sp>
      <p:grpSp>
        <p:nvGrpSpPr>
          <p:cNvPr id="967" name="Google Shape;967;p51"/>
          <p:cNvGrpSpPr/>
          <p:nvPr/>
        </p:nvGrpSpPr>
        <p:grpSpPr>
          <a:xfrm>
            <a:off x="513702" y="773315"/>
            <a:ext cx="69291" cy="290703"/>
            <a:chOff x="513702" y="773315"/>
            <a:chExt cx="69291" cy="290703"/>
          </a:xfrm>
        </p:grpSpPr>
        <p:pic>
          <p:nvPicPr>
            <p:cNvPr id="968" name="Google Shape;96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77331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99472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0" name="Google Shape;970;p51"/>
          <p:cNvSpPr txBox="1"/>
          <p:nvPr/>
        </p:nvSpPr>
        <p:spPr>
          <a:xfrm>
            <a:off x="644626" y="680603"/>
            <a:ext cx="401129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Binary classification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predicts discrete categories using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51"/>
          <p:cNvSpPr txBox="1"/>
          <p:nvPr/>
        </p:nvSpPr>
        <p:spPr>
          <a:xfrm>
            <a:off x="644626" y="902014"/>
            <a:ext cx="161036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Sigmoid activation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=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2" name="Google Shape;972;p51"/>
          <p:cNvSpPr txBox="1"/>
          <p:nvPr/>
        </p:nvSpPr>
        <p:spPr>
          <a:xfrm>
            <a:off x="2414054" y="902968"/>
            <a:ext cx="7620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1"/>
          <p:cNvSpPr/>
          <p:nvPr/>
        </p:nvSpPr>
        <p:spPr>
          <a:xfrm>
            <a:off x="2299398" y="1028598"/>
            <a:ext cx="305435" cy="0"/>
          </a:xfrm>
          <a:custGeom>
            <a:rect b="b" l="l" r="r" t="t"/>
            <a:pathLst>
              <a:path extrusionOk="0" h="120000" w="305435">
                <a:moveTo>
                  <a:pt x="0" y="0"/>
                </a:moveTo>
                <a:lnTo>
                  <a:pt x="305346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/>
        </p:nvSpPr>
        <p:spPr>
          <a:xfrm>
            <a:off x="2286698" y="1004987"/>
            <a:ext cx="2108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+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1"/>
          <p:cNvSpPr txBox="1"/>
          <p:nvPr/>
        </p:nvSpPr>
        <p:spPr>
          <a:xfrm>
            <a:off x="2473604" y="1001476"/>
            <a:ext cx="13271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i="1" lang="en-US" sz="500">
                <a:latin typeface="Arial"/>
                <a:ea typeface="Arial"/>
                <a:cs typeface="Arial"/>
                <a:sym typeface="Arial"/>
              </a:rPr>
              <a:t>z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1"/>
          <p:cNvSpPr txBox="1"/>
          <p:nvPr/>
        </p:nvSpPr>
        <p:spPr>
          <a:xfrm>
            <a:off x="2645226" y="902025"/>
            <a:ext cx="1982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maps to probabilities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" name="Google Shape;977;p51"/>
          <p:cNvGrpSpPr/>
          <p:nvPr/>
        </p:nvGrpSpPr>
        <p:grpSpPr>
          <a:xfrm>
            <a:off x="0" y="1216151"/>
            <a:ext cx="5760262" cy="2017860"/>
            <a:chOff x="0" y="1216151"/>
            <a:chExt cx="5760262" cy="2017860"/>
          </a:xfrm>
        </p:grpSpPr>
        <p:pic>
          <p:nvPicPr>
            <p:cNvPr id="978" name="Google Shape;978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21615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43756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6589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1" name="Google Shape;981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06387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22852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50671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4" name="Google Shape;984;p5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p51"/>
          <p:cNvSpPr txBox="1"/>
          <p:nvPr/>
        </p:nvSpPr>
        <p:spPr>
          <a:xfrm>
            <a:off x="644625" y="1101749"/>
            <a:ext cx="47580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Logistic regression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= linear model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sigmoid activation.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Cross-entropy loss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the appropriate objective for classification.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47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Stochastic Gradient Descent (SGD)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updates weights one example at a time — faster and more scalable.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27635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Feature scaling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is essential for convergence and numerical stability.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Evaluation metrics: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Accuracy, Precision, Recall, F1 Score, Confusion Matrix.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487044" rtl="0" algn="l">
              <a:lnSpc>
                <a:spcPct val="1147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This framework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extends naturally to multi-class classification and deep networks.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5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989" name="Google Shape;989;p5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90" name="Google Shape;990;p51"/>
          <p:cNvSpPr txBox="1"/>
          <p:nvPr>
            <p:ph idx="12" type="sldNum"/>
          </p:nvPr>
        </p:nvSpPr>
        <p:spPr>
          <a:xfrm>
            <a:off x="4627902" y="3137675"/>
            <a:ext cx="489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2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996" name="Google Shape;9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2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998" name="Google Shape;99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2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000" name="Google Shape;1000;p52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1001" name="Google Shape;1001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6" name="Google Shape;1006;p52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007" name="Google Shape;1007;p52"/>
          <p:cNvGrpSpPr/>
          <p:nvPr/>
        </p:nvGrpSpPr>
        <p:grpSpPr>
          <a:xfrm>
            <a:off x="343662" y="1828330"/>
            <a:ext cx="302196" cy="1050226"/>
            <a:chOff x="343662" y="1828330"/>
            <a:chExt cx="302196" cy="1050226"/>
          </a:xfrm>
        </p:grpSpPr>
        <p:pic>
          <p:nvPicPr>
            <p:cNvPr id="1008" name="Google Shape;1008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6567" y="182833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6567" y="201179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5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6567" y="2195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6567" y="237872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5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6567" y="256218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5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4" name="Google Shape;1014;p52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15" name="Google Shape;1015;p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2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17" name="Google Shape;1017;p52"/>
          <p:cNvSpPr txBox="1"/>
          <p:nvPr/>
        </p:nvSpPr>
        <p:spPr>
          <a:xfrm>
            <a:off x="563025" y="391150"/>
            <a:ext cx="51189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D6D6E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D6D6E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018" name="Google Shape;1018;p52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019" name="Google Shape;1019;p5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2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5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23" name="Google Shape;1023;p5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24" name="Google Shape;1024;p52"/>
          <p:cNvSpPr txBox="1"/>
          <p:nvPr>
            <p:ph idx="12" type="sldNum"/>
          </p:nvPr>
        </p:nvSpPr>
        <p:spPr>
          <a:xfrm>
            <a:off x="4627902" y="3137675"/>
            <a:ext cx="474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3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hat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is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sp>
        <p:nvSpPr>
          <p:cNvPr id="1030" name="Google Shape;1030;p5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31" name="Google Shape;1031;p5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32" name="Google Shape;1032;p53"/>
          <p:cNvSpPr txBox="1"/>
          <p:nvPr>
            <p:ph idx="12" type="sldNum"/>
          </p:nvPr>
        </p:nvSpPr>
        <p:spPr>
          <a:xfrm>
            <a:off x="4627902" y="3137675"/>
            <a:ext cx="492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033" name="Google Shape;103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92062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4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</a:t>
            </a:r>
            <a:r>
              <a:rPr lang="en-US" cap="small">
                <a:solidFill>
                  <a:srgbClr val="FFFFFF"/>
                </a:solidFill>
              </a:rPr>
              <a:t>xamples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endParaRPr/>
          </a:p>
        </p:txBody>
      </p:sp>
      <p:pic>
        <p:nvPicPr>
          <p:cNvPr id="1039" name="Google Shape;10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648563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4"/>
          <p:cNvSpPr txBox="1"/>
          <p:nvPr/>
        </p:nvSpPr>
        <p:spPr>
          <a:xfrm>
            <a:off x="483946" y="638713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41" name="Google Shape;104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96" y="1228051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54"/>
          <p:cNvSpPr txBox="1"/>
          <p:nvPr/>
        </p:nvSpPr>
        <p:spPr>
          <a:xfrm>
            <a:off x="483946" y="1218201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43" name="Google Shape;104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96" y="1807540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4"/>
          <p:cNvSpPr txBox="1"/>
          <p:nvPr/>
        </p:nvSpPr>
        <p:spPr>
          <a:xfrm>
            <a:off x="483946" y="1797690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45" name="Google Shape;104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996" y="2387028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4"/>
          <p:cNvSpPr txBox="1"/>
          <p:nvPr/>
        </p:nvSpPr>
        <p:spPr>
          <a:xfrm>
            <a:off x="483946" y="2377178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47" name="Google Shape;1047;p54"/>
          <p:cNvSpPr txBox="1"/>
          <p:nvPr/>
        </p:nvSpPr>
        <p:spPr>
          <a:xfrm>
            <a:off x="619226" y="571276"/>
            <a:ext cx="45969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Handwritten Digit Recognition (MNIST)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SzPts val="1000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28 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28 pixel image</a:t>
            </a:r>
            <a:endParaRPr sz="95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One of 10 digits (0-9)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Image Classification (ImageNet)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Color image</a:t>
            </a:r>
            <a:endParaRPr sz="950"/>
          </a:p>
          <a:p>
            <a:pPr indent="-288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One of 1000 object categories (cat, dog, car, plane, ...)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Text Classification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News article text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Topic category (politics, sports, technology, entertainment, business)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Audio features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Phoneme class (multiple phonemes in a language)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8" name="Google Shape;1048;p54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049" name="Google Shape;1049;p5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2" name="Google Shape;1052;p5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053" name="Google Shape;1053;p5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54" name="Google Shape;1054;p54"/>
          <p:cNvSpPr txBox="1"/>
          <p:nvPr>
            <p:ph idx="12" type="sldNum"/>
          </p:nvPr>
        </p:nvSpPr>
        <p:spPr>
          <a:xfrm>
            <a:off x="4627902" y="3137675"/>
            <a:ext cx="482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r>
              <a:rPr lang="en-US">
                <a:solidFill>
                  <a:srgbClr val="FFFFFF"/>
                </a:solidFill>
              </a:rPr>
              <a:t>:  V</a:t>
            </a:r>
            <a:r>
              <a:rPr lang="en-US" cap="small">
                <a:solidFill>
                  <a:srgbClr val="FFFFFF"/>
                </a:solidFill>
              </a:rPr>
              <a:t>isual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endParaRPr/>
          </a:p>
        </p:txBody>
      </p:sp>
      <p:grpSp>
        <p:nvGrpSpPr>
          <p:cNvPr id="1060" name="Google Shape;1060;p55"/>
          <p:cNvGrpSpPr/>
          <p:nvPr/>
        </p:nvGrpSpPr>
        <p:grpSpPr>
          <a:xfrm>
            <a:off x="609759" y="2484018"/>
            <a:ext cx="2334957" cy="79375"/>
            <a:chOff x="609759" y="2484018"/>
            <a:chExt cx="2334957" cy="79375"/>
          </a:xfrm>
        </p:grpSpPr>
        <p:sp>
          <p:nvSpPr>
            <p:cNvPr id="1061" name="Google Shape;1061;p55"/>
            <p:cNvSpPr/>
            <p:nvPr/>
          </p:nvSpPr>
          <p:spPr>
            <a:xfrm>
              <a:off x="609759" y="2523528"/>
              <a:ext cx="2330450" cy="0"/>
            </a:xfrm>
            <a:custGeom>
              <a:rect b="b" l="l" r="r" t="t"/>
              <a:pathLst>
                <a:path extrusionOk="0" h="120000" w="2330450">
                  <a:moveTo>
                    <a:pt x="0" y="0"/>
                  </a:moveTo>
                  <a:lnTo>
                    <a:pt x="232990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2912332" y="2484018"/>
              <a:ext cx="32384" cy="79375"/>
            </a:xfrm>
            <a:custGeom>
              <a:rect b="b" l="l" r="r" t="t"/>
              <a:pathLst>
                <a:path extrusionOk="0" h="79375" w="3238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55"/>
          <p:cNvSpPr txBox="1"/>
          <p:nvPr/>
        </p:nvSpPr>
        <p:spPr>
          <a:xfrm>
            <a:off x="2962262" y="2398349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4" name="Google Shape;1064;p55"/>
          <p:cNvGrpSpPr/>
          <p:nvPr/>
        </p:nvGrpSpPr>
        <p:grpSpPr>
          <a:xfrm>
            <a:off x="750253" y="728560"/>
            <a:ext cx="270121" cy="1975473"/>
            <a:chOff x="750253" y="728560"/>
            <a:chExt cx="270121" cy="1975473"/>
          </a:xfrm>
        </p:grpSpPr>
        <p:sp>
          <p:nvSpPr>
            <p:cNvPr id="1065" name="Google Shape;1065;p55"/>
            <p:cNvSpPr/>
            <p:nvPr/>
          </p:nvSpPr>
          <p:spPr>
            <a:xfrm>
              <a:off x="789762" y="733628"/>
              <a:ext cx="0" cy="1970405"/>
            </a:xfrm>
            <a:custGeom>
              <a:rect b="b" l="l" r="r" t="t"/>
              <a:pathLst>
                <a:path extrusionOk="0" h="1970405" w="120000">
                  <a:moveTo>
                    <a:pt x="0" y="1969902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5"/>
            <p:cNvSpPr/>
            <p:nvPr/>
          </p:nvSpPr>
          <p:spPr>
            <a:xfrm>
              <a:off x="750253" y="728560"/>
              <a:ext cx="79375" cy="32384"/>
            </a:xfrm>
            <a:custGeom>
              <a:rect b="b" l="l" r="r" t="t"/>
              <a:pathLst>
                <a:path extrusionOk="0" h="32384" w="7937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67" name="Google Shape;1067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9153" y="1032903"/>
              <a:ext cx="101221" cy="1012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8" name="Google Shape;1068;p55"/>
          <p:cNvSpPr txBox="1"/>
          <p:nvPr/>
        </p:nvSpPr>
        <p:spPr>
          <a:xfrm>
            <a:off x="938060" y="1134569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B28C8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55"/>
          <p:cNvSpPr/>
          <p:nvPr/>
        </p:nvSpPr>
        <p:spPr>
          <a:xfrm>
            <a:off x="1099155" y="852893"/>
            <a:ext cx="101600" cy="101600"/>
          </a:xfrm>
          <a:custGeom>
            <a:rect b="b" l="l" r="r" t="t"/>
            <a:pathLst>
              <a:path extrusionOk="0" h="101600" w="101600">
                <a:moveTo>
                  <a:pt x="50610" y="0"/>
                </a:moveTo>
                <a:lnTo>
                  <a:pt x="30910" y="3976"/>
                </a:lnTo>
                <a:lnTo>
                  <a:pt x="14823" y="14822"/>
                </a:lnTo>
                <a:lnTo>
                  <a:pt x="3977" y="30909"/>
                </a:lnTo>
                <a:lnTo>
                  <a:pt x="0" y="50609"/>
                </a:lnTo>
                <a:lnTo>
                  <a:pt x="3977" y="70309"/>
                </a:lnTo>
                <a:lnTo>
                  <a:pt x="14823" y="86396"/>
                </a:lnTo>
                <a:lnTo>
                  <a:pt x="30910" y="97242"/>
                </a:lnTo>
                <a:lnTo>
                  <a:pt x="50610" y="101218"/>
                </a:lnTo>
                <a:lnTo>
                  <a:pt x="70310" y="97242"/>
                </a:lnTo>
                <a:lnTo>
                  <a:pt x="86397" y="86396"/>
                </a:lnTo>
                <a:lnTo>
                  <a:pt x="97244" y="70309"/>
                </a:lnTo>
                <a:lnTo>
                  <a:pt x="101221" y="50609"/>
                </a:lnTo>
                <a:lnTo>
                  <a:pt x="97244" y="30909"/>
                </a:lnTo>
                <a:lnTo>
                  <a:pt x="86397" y="14822"/>
                </a:lnTo>
                <a:lnTo>
                  <a:pt x="70310" y="3976"/>
                </a:lnTo>
                <a:lnTo>
                  <a:pt x="50610" y="0"/>
                </a:lnTo>
                <a:close/>
              </a:path>
            </a:pathLst>
          </a:custGeom>
          <a:solidFill>
            <a:srgbClr val="FFC8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5"/>
          <p:cNvSpPr txBox="1"/>
          <p:nvPr/>
        </p:nvSpPr>
        <p:spPr>
          <a:xfrm>
            <a:off x="1118069" y="954572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B28C8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1" name="Google Shape;107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157" y="1104900"/>
            <a:ext cx="101221" cy="101218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55"/>
          <p:cNvSpPr txBox="1"/>
          <p:nvPr/>
        </p:nvSpPr>
        <p:spPr>
          <a:xfrm>
            <a:off x="1298066" y="1206565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B28C8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155" y="1320904"/>
            <a:ext cx="101221" cy="101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5"/>
          <p:cNvSpPr txBox="1"/>
          <p:nvPr/>
        </p:nvSpPr>
        <p:spPr>
          <a:xfrm>
            <a:off x="1046060" y="1422567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B28C8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55"/>
          <p:cNvSpPr/>
          <p:nvPr/>
        </p:nvSpPr>
        <p:spPr>
          <a:xfrm>
            <a:off x="1171155" y="960894"/>
            <a:ext cx="101600" cy="101600"/>
          </a:xfrm>
          <a:custGeom>
            <a:rect b="b" l="l" r="r" t="t"/>
            <a:pathLst>
              <a:path extrusionOk="0" h="101600" w="101600">
                <a:moveTo>
                  <a:pt x="50610" y="0"/>
                </a:moveTo>
                <a:lnTo>
                  <a:pt x="30910" y="3978"/>
                </a:lnTo>
                <a:lnTo>
                  <a:pt x="14823" y="14827"/>
                </a:lnTo>
                <a:lnTo>
                  <a:pt x="3977" y="30914"/>
                </a:lnTo>
                <a:lnTo>
                  <a:pt x="0" y="50609"/>
                </a:lnTo>
                <a:lnTo>
                  <a:pt x="3977" y="70311"/>
                </a:lnTo>
                <a:lnTo>
                  <a:pt x="14823" y="86402"/>
                </a:lnTo>
                <a:lnTo>
                  <a:pt x="30910" y="97252"/>
                </a:lnTo>
                <a:lnTo>
                  <a:pt x="50610" y="101231"/>
                </a:lnTo>
                <a:lnTo>
                  <a:pt x="70310" y="97252"/>
                </a:lnTo>
                <a:lnTo>
                  <a:pt x="86397" y="86402"/>
                </a:lnTo>
                <a:lnTo>
                  <a:pt x="97244" y="70311"/>
                </a:lnTo>
                <a:lnTo>
                  <a:pt x="101221" y="50609"/>
                </a:lnTo>
                <a:lnTo>
                  <a:pt x="97244" y="30914"/>
                </a:lnTo>
                <a:lnTo>
                  <a:pt x="86397" y="14827"/>
                </a:lnTo>
                <a:lnTo>
                  <a:pt x="70310" y="3978"/>
                </a:lnTo>
                <a:lnTo>
                  <a:pt x="50610" y="0"/>
                </a:lnTo>
                <a:close/>
              </a:path>
            </a:pathLst>
          </a:custGeom>
          <a:solidFill>
            <a:srgbClr val="FFC8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5"/>
          <p:cNvSpPr txBox="1"/>
          <p:nvPr/>
        </p:nvSpPr>
        <p:spPr>
          <a:xfrm>
            <a:off x="1190066" y="1062573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B28C8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55"/>
          <p:cNvSpPr/>
          <p:nvPr/>
        </p:nvSpPr>
        <p:spPr>
          <a:xfrm>
            <a:off x="2359177" y="1032903"/>
            <a:ext cx="101600" cy="101600"/>
          </a:xfrm>
          <a:custGeom>
            <a:rect b="b" l="l" r="r" t="t"/>
            <a:pathLst>
              <a:path extrusionOk="0" h="101600" w="101600">
                <a:moveTo>
                  <a:pt x="50609" y="0"/>
                </a:moveTo>
                <a:lnTo>
                  <a:pt x="30909" y="3976"/>
                </a:lnTo>
                <a:lnTo>
                  <a:pt x="14822" y="14822"/>
                </a:lnTo>
                <a:lnTo>
                  <a:pt x="3976" y="30909"/>
                </a:lnTo>
                <a:lnTo>
                  <a:pt x="0" y="50609"/>
                </a:lnTo>
                <a:lnTo>
                  <a:pt x="3976" y="70309"/>
                </a:lnTo>
                <a:lnTo>
                  <a:pt x="14822" y="86396"/>
                </a:lnTo>
                <a:lnTo>
                  <a:pt x="30909" y="97242"/>
                </a:lnTo>
                <a:lnTo>
                  <a:pt x="50609" y="101219"/>
                </a:lnTo>
                <a:lnTo>
                  <a:pt x="70309" y="97242"/>
                </a:lnTo>
                <a:lnTo>
                  <a:pt x="86396" y="86396"/>
                </a:lnTo>
                <a:lnTo>
                  <a:pt x="97242" y="70309"/>
                </a:lnTo>
                <a:lnTo>
                  <a:pt x="101218" y="50609"/>
                </a:lnTo>
                <a:lnTo>
                  <a:pt x="97242" y="30909"/>
                </a:lnTo>
                <a:lnTo>
                  <a:pt x="86396" y="14822"/>
                </a:lnTo>
                <a:lnTo>
                  <a:pt x="70309" y="3976"/>
                </a:lnTo>
                <a:lnTo>
                  <a:pt x="50609" y="0"/>
                </a:lnTo>
                <a:close/>
              </a:path>
            </a:pathLst>
          </a:custGeom>
          <a:solidFill>
            <a:srgbClr val="C8FF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5"/>
          <p:cNvSpPr txBox="1"/>
          <p:nvPr/>
        </p:nvSpPr>
        <p:spPr>
          <a:xfrm>
            <a:off x="2378062" y="1134569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B28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55"/>
          <p:cNvSpPr/>
          <p:nvPr/>
        </p:nvSpPr>
        <p:spPr>
          <a:xfrm>
            <a:off x="2539174" y="852893"/>
            <a:ext cx="101600" cy="101600"/>
          </a:xfrm>
          <a:custGeom>
            <a:rect b="b" l="l" r="r" t="t"/>
            <a:pathLst>
              <a:path extrusionOk="0" h="101600" w="101600">
                <a:moveTo>
                  <a:pt x="50609" y="0"/>
                </a:moveTo>
                <a:lnTo>
                  <a:pt x="30909" y="3976"/>
                </a:lnTo>
                <a:lnTo>
                  <a:pt x="14822" y="14822"/>
                </a:lnTo>
                <a:lnTo>
                  <a:pt x="3976" y="30909"/>
                </a:lnTo>
                <a:lnTo>
                  <a:pt x="0" y="50609"/>
                </a:lnTo>
                <a:lnTo>
                  <a:pt x="3976" y="70309"/>
                </a:lnTo>
                <a:lnTo>
                  <a:pt x="14822" y="86396"/>
                </a:lnTo>
                <a:lnTo>
                  <a:pt x="30909" y="97242"/>
                </a:lnTo>
                <a:lnTo>
                  <a:pt x="50609" y="101218"/>
                </a:lnTo>
                <a:lnTo>
                  <a:pt x="70309" y="97242"/>
                </a:lnTo>
                <a:lnTo>
                  <a:pt x="86396" y="86396"/>
                </a:lnTo>
                <a:lnTo>
                  <a:pt x="97242" y="70309"/>
                </a:lnTo>
                <a:lnTo>
                  <a:pt x="101218" y="50609"/>
                </a:lnTo>
                <a:lnTo>
                  <a:pt x="97242" y="30909"/>
                </a:lnTo>
                <a:lnTo>
                  <a:pt x="86396" y="14822"/>
                </a:lnTo>
                <a:lnTo>
                  <a:pt x="70309" y="3976"/>
                </a:lnTo>
                <a:lnTo>
                  <a:pt x="50609" y="0"/>
                </a:lnTo>
                <a:close/>
              </a:path>
            </a:pathLst>
          </a:custGeom>
          <a:solidFill>
            <a:srgbClr val="C8FF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5"/>
          <p:cNvSpPr txBox="1"/>
          <p:nvPr/>
        </p:nvSpPr>
        <p:spPr>
          <a:xfrm>
            <a:off x="2558059" y="954572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B28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55"/>
          <p:cNvSpPr/>
          <p:nvPr/>
        </p:nvSpPr>
        <p:spPr>
          <a:xfrm>
            <a:off x="2251163" y="1104900"/>
            <a:ext cx="101600" cy="101600"/>
          </a:xfrm>
          <a:custGeom>
            <a:rect b="b" l="l" r="r" t="t"/>
            <a:pathLst>
              <a:path extrusionOk="0" h="101600" w="101600">
                <a:moveTo>
                  <a:pt x="50622" y="0"/>
                </a:moveTo>
                <a:lnTo>
                  <a:pt x="30919" y="3976"/>
                </a:lnTo>
                <a:lnTo>
                  <a:pt x="14828" y="14822"/>
                </a:lnTo>
                <a:lnTo>
                  <a:pt x="3978" y="30909"/>
                </a:lnTo>
                <a:lnTo>
                  <a:pt x="0" y="50609"/>
                </a:lnTo>
                <a:lnTo>
                  <a:pt x="3978" y="70309"/>
                </a:lnTo>
                <a:lnTo>
                  <a:pt x="14828" y="86396"/>
                </a:lnTo>
                <a:lnTo>
                  <a:pt x="30919" y="97242"/>
                </a:lnTo>
                <a:lnTo>
                  <a:pt x="50622" y="101218"/>
                </a:lnTo>
                <a:lnTo>
                  <a:pt x="70317" y="97242"/>
                </a:lnTo>
                <a:lnTo>
                  <a:pt x="86404" y="86396"/>
                </a:lnTo>
                <a:lnTo>
                  <a:pt x="97253" y="70309"/>
                </a:lnTo>
                <a:lnTo>
                  <a:pt x="101231" y="50609"/>
                </a:lnTo>
                <a:lnTo>
                  <a:pt x="97253" y="30909"/>
                </a:lnTo>
                <a:lnTo>
                  <a:pt x="86404" y="14822"/>
                </a:lnTo>
                <a:lnTo>
                  <a:pt x="70317" y="3976"/>
                </a:lnTo>
                <a:lnTo>
                  <a:pt x="50622" y="0"/>
                </a:lnTo>
                <a:close/>
              </a:path>
            </a:pathLst>
          </a:custGeom>
          <a:solidFill>
            <a:srgbClr val="C8FF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5"/>
          <p:cNvSpPr txBox="1"/>
          <p:nvPr/>
        </p:nvSpPr>
        <p:spPr>
          <a:xfrm>
            <a:off x="2270061" y="1206565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B28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1170" y="1212900"/>
            <a:ext cx="101218" cy="1012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55"/>
          <p:cNvSpPr txBox="1"/>
          <p:nvPr/>
        </p:nvSpPr>
        <p:spPr>
          <a:xfrm>
            <a:off x="2630068" y="1314566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B28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55"/>
          <p:cNvSpPr/>
          <p:nvPr/>
        </p:nvSpPr>
        <p:spPr>
          <a:xfrm>
            <a:off x="2467178" y="960894"/>
            <a:ext cx="101600" cy="101600"/>
          </a:xfrm>
          <a:custGeom>
            <a:rect b="b" l="l" r="r" t="t"/>
            <a:pathLst>
              <a:path extrusionOk="0" h="101600" w="101600">
                <a:moveTo>
                  <a:pt x="50609" y="0"/>
                </a:moveTo>
                <a:lnTo>
                  <a:pt x="30909" y="3978"/>
                </a:lnTo>
                <a:lnTo>
                  <a:pt x="14822" y="14827"/>
                </a:lnTo>
                <a:lnTo>
                  <a:pt x="3976" y="30914"/>
                </a:lnTo>
                <a:lnTo>
                  <a:pt x="0" y="50609"/>
                </a:lnTo>
                <a:lnTo>
                  <a:pt x="3976" y="70311"/>
                </a:lnTo>
                <a:lnTo>
                  <a:pt x="14822" y="86402"/>
                </a:lnTo>
                <a:lnTo>
                  <a:pt x="30909" y="97252"/>
                </a:lnTo>
                <a:lnTo>
                  <a:pt x="50609" y="101231"/>
                </a:lnTo>
                <a:lnTo>
                  <a:pt x="70309" y="97252"/>
                </a:lnTo>
                <a:lnTo>
                  <a:pt x="86396" y="86402"/>
                </a:lnTo>
                <a:lnTo>
                  <a:pt x="97242" y="70311"/>
                </a:lnTo>
                <a:lnTo>
                  <a:pt x="101218" y="50609"/>
                </a:lnTo>
                <a:lnTo>
                  <a:pt x="97242" y="30914"/>
                </a:lnTo>
                <a:lnTo>
                  <a:pt x="86396" y="14827"/>
                </a:lnTo>
                <a:lnTo>
                  <a:pt x="70309" y="3978"/>
                </a:lnTo>
                <a:lnTo>
                  <a:pt x="50609" y="0"/>
                </a:lnTo>
                <a:close/>
              </a:path>
            </a:pathLst>
          </a:custGeom>
          <a:solidFill>
            <a:srgbClr val="C8FF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55"/>
          <p:cNvSpPr txBox="1"/>
          <p:nvPr/>
        </p:nvSpPr>
        <p:spPr>
          <a:xfrm>
            <a:off x="2486063" y="1062573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B28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7" name="Google Shape;1087;p55"/>
          <p:cNvGrpSpPr/>
          <p:nvPr/>
        </p:nvGrpSpPr>
        <p:grpSpPr>
          <a:xfrm>
            <a:off x="1639162" y="1932910"/>
            <a:ext cx="281223" cy="281602"/>
            <a:chOff x="1639162" y="1932910"/>
            <a:chExt cx="281223" cy="281602"/>
          </a:xfrm>
        </p:grpSpPr>
        <p:sp>
          <p:nvSpPr>
            <p:cNvPr id="1088" name="Google Shape;1088;p55"/>
            <p:cNvSpPr/>
            <p:nvPr/>
          </p:nvSpPr>
          <p:spPr>
            <a:xfrm>
              <a:off x="1639162" y="211291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610" y="0"/>
                  </a:move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3977" y="70310"/>
                  </a:lnTo>
                  <a:lnTo>
                    <a:pt x="14823" y="86397"/>
                  </a:lnTo>
                  <a:lnTo>
                    <a:pt x="30910" y="97244"/>
                  </a:lnTo>
                  <a:lnTo>
                    <a:pt x="50610" y="101221"/>
                  </a:lnTo>
                  <a:lnTo>
                    <a:pt x="70311" y="97244"/>
                  </a:lnTo>
                  <a:lnTo>
                    <a:pt x="86398" y="86397"/>
                  </a:lnTo>
                  <a:lnTo>
                    <a:pt x="97244" y="70310"/>
                  </a:lnTo>
                  <a:lnTo>
                    <a:pt x="101221" y="50610"/>
                  </a:lnTo>
                  <a:lnTo>
                    <a:pt x="97244" y="30910"/>
                  </a:lnTo>
                  <a:lnTo>
                    <a:pt x="86398" y="14823"/>
                  </a:lnTo>
                  <a:lnTo>
                    <a:pt x="70311" y="3977"/>
                  </a:lnTo>
                  <a:lnTo>
                    <a:pt x="5061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9" name="Google Shape;1089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19164" y="1932910"/>
              <a:ext cx="101221" cy="1012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0" name="Google Shape;1090;p55"/>
          <p:cNvSpPr txBox="1"/>
          <p:nvPr/>
        </p:nvSpPr>
        <p:spPr>
          <a:xfrm>
            <a:off x="1838070" y="2034008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8CB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1" name="Google Shape;1091;p55"/>
          <p:cNvGrpSpPr/>
          <p:nvPr/>
        </p:nvGrpSpPr>
        <p:grpSpPr>
          <a:xfrm>
            <a:off x="1747164" y="2040912"/>
            <a:ext cx="353224" cy="245601"/>
            <a:chOff x="1747164" y="2040912"/>
            <a:chExt cx="353224" cy="245601"/>
          </a:xfrm>
        </p:grpSpPr>
        <p:sp>
          <p:nvSpPr>
            <p:cNvPr id="1092" name="Google Shape;1092;p55"/>
            <p:cNvSpPr/>
            <p:nvPr/>
          </p:nvSpPr>
          <p:spPr>
            <a:xfrm>
              <a:off x="1747164" y="2184913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610" y="0"/>
                  </a:move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3977" y="70310"/>
                  </a:lnTo>
                  <a:lnTo>
                    <a:pt x="14823" y="86397"/>
                  </a:lnTo>
                  <a:lnTo>
                    <a:pt x="30910" y="97244"/>
                  </a:lnTo>
                  <a:lnTo>
                    <a:pt x="50610" y="101221"/>
                  </a:lnTo>
                  <a:lnTo>
                    <a:pt x="70311" y="97244"/>
                  </a:lnTo>
                  <a:lnTo>
                    <a:pt x="86399" y="86397"/>
                  </a:lnTo>
                  <a:lnTo>
                    <a:pt x="97245" y="70310"/>
                  </a:lnTo>
                  <a:lnTo>
                    <a:pt x="101222" y="50610"/>
                  </a:lnTo>
                  <a:lnTo>
                    <a:pt x="97245" y="30910"/>
                  </a:lnTo>
                  <a:lnTo>
                    <a:pt x="86399" y="14823"/>
                  </a:lnTo>
                  <a:lnTo>
                    <a:pt x="70311" y="3977"/>
                  </a:lnTo>
                  <a:lnTo>
                    <a:pt x="5061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93" name="Google Shape;1093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99166" y="2040912"/>
              <a:ext cx="101222" cy="1012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4" name="Google Shape;1094;p55"/>
          <p:cNvSpPr txBox="1"/>
          <p:nvPr/>
        </p:nvSpPr>
        <p:spPr>
          <a:xfrm>
            <a:off x="2018068" y="2142009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8CB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55"/>
          <p:cNvSpPr/>
          <p:nvPr/>
        </p:nvSpPr>
        <p:spPr>
          <a:xfrm>
            <a:off x="1531160" y="2004910"/>
            <a:ext cx="101600" cy="101600"/>
          </a:xfrm>
          <a:custGeom>
            <a:rect b="b" l="l" r="r" t="t"/>
            <a:pathLst>
              <a:path extrusionOk="0" h="101600" w="101600">
                <a:moveTo>
                  <a:pt x="50610" y="0"/>
                </a:move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3977" y="70310"/>
                </a:lnTo>
                <a:lnTo>
                  <a:pt x="14823" y="86397"/>
                </a:lnTo>
                <a:lnTo>
                  <a:pt x="30910" y="97244"/>
                </a:lnTo>
                <a:lnTo>
                  <a:pt x="50610" y="101221"/>
                </a:lnTo>
                <a:lnTo>
                  <a:pt x="70310" y="97244"/>
                </a:lnTo>
                <a:lnTo>
                  <a:pt x="86397" y="86397"/>
                </a:lnTo>
                <a:lnTo>
                  <a:pt x="97244" y="70310"/>
                </a:lnTo>
                <a:lnTo>
                  <a:pt x="101221" y="50610"/>
                </a:lnTo>
                <a:lnTo>
                  <a:pt x="97244" y="30910"/>
                </a:lnTo>
                <a:lnTo>
                  <a:pt x="86397" y="14823"/>
                </a:lnTo>
                <a:lnTo>
                  <a:pt x="70310" y="3977"/>
                </a:lnTo>
                <a:lnTo>
                  <a:pt x="50610" y="0"/>
                </a:lnTo>
                <a:close/>
              </a:path>
            </a:pathLst>
          </a:custGeom>
          <a:solidFill>
            <a:srgbClr val="C8C8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55"/>
          <p:cNvSpPr txBox="1"/>
          <p:nvPr/>
        </p:nvSpPr>
        <p:spPr>
          <a:xfrm>
            <a:off x="1550060" y="2106005"/>
            <a:ext cx="63500" cy="10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8CB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55"/>
          <p:cNvSpPr/>
          <p:nvPr/>
        </p:nvSpPr>
        <p:spPr>
          <a:xfrm>
            <a:off x="969764" y="723506"/>
            <a:ext cx="1800225" cy="900430"/>
          </a:xfrm>
          <a:custGeom>
            <a:rect b="b" l="l" r="r" t="t"/>
            <a:pathLst>
              <a:path extrusionOk="0" h="900430" w="1800225">
                <a:moveTo>
                  <a:pt x="0" y="900010"/>
                </a:moveTo>
                <a:lnTo>
                  <a:pt x="1800016" y="900010"/>
                </a:lnTo>
              </a:path>
              <a:path extrusionOk="0" h="900430" w="1800225">
                <a:moveTo>
                  <a:pt x="900010" y="900010"/>
                </a:moveTo>
                <a:lnTo>
                  <a:pt x="900010" y="0"/>
                </a:lnTo>
              </a:path>
            </a:pathLst>
          </a:custGeom>
          <a:noFill/>
          <a:ln cap="flat" cmpd="sng" w="10100">
            <a:solidFill>
              <a:srgbClr val="EC202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55"/>
          <p:cNvSpPr txBox="1"/>
          <p:nvPr/>
        </p:nvSpPr>
        <p:spPr>
          <a:xfrm>
            <a:off x="689026" y="500800"/>
            <a:ext cx="1860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6743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B28C8C"/>
                </a:solidFill>
                <a:latin typeface="Arial"/>
                <a:ea typeface="Arial"/>
                <a:cs typeface="Arial"/>
                <a:sym typeface="Arial"/>
              </a:rPr>
              <a:t>Class 1	</a:t>
            </a:r>
            <a:r>
              <a:rPr b="1" lang="en-US" sz="950">
                <a:solidFill>
                  <a:srgbClr val="8CB28C"/>
                </a:solidFill>
                <a:latin typeface="Arial"/>
                <a:ea typeface="Arial"/>
                <a:cs typeface="Arial"/>
                <a:sym typeface="Arial"/>
              </a:rPr>
              <a:t>Class 2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55"/>
          <p:cNvSpPr txBox="1"/>
          <p:nvPr/>
        </p:nvSpPr>
        <p:spPr>
          <a:xfrm>
            <a:off x="1566735" y="2214006"/>
            <a:ext cx="462280" cy="28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208279" rtl="0" algn="ctr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8CB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8C8CB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36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8C8CB2"/>
                </a:solidFill>
                <a:latin typeface="Arial"/>
                <a:ea typeface="Arial"/>
                <a:cs typeface="Arial"/>
                <a:sym typeface="Arial"/>
              </a:rPr>
              <a:t>Class 3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55"/>
          <p:cNvSpPr txBox="1"/>
          <p:nvPr/>
        </p:nvSpPr>
        <p:spPr>
          <a:xfrm>
            <a:off x="3624249" y="1157086"/>
            <a:ext cx="1531620" cy="1292860"/>
          </a:xfrm>
          <a:prstGeom prst="rect">
            <a:avLst/>
          </a:prstGeom>
          <a:solidFill>
            <a:srgbClr val="FEF4D5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45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Key insight: We need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45085" marR="14859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multiple output neu- rons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(one per class) and a way to convert their outputs into a valid probability dis- tribution.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55"/>
          <p:cNvSpPr txBox="1"/>
          <p:nvPr/>
        </p:nvSpPr>
        <p:spPr>
          <a:xfrm>
            <a:off x="983208" y="2763517"/>
            <a:ext cx="379412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Decision boundaries separate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3 classes in feature space.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2" name="Google Shape;1102;p55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103" name="Google Shape;1103;p5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5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5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5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07" name="Google Shape;1107;p5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08" name="Google Shape;1108;p55"/>
          <p:cNvSpPr txBox="1"/>
          <p:nvPr>
            <p:ph idx="12" type="sldNum"/>
          </p:nvPr>
        </p:nvSpPr>
        <p:spPr>
          <a:xfrm>
            <a:off x="4627902" y="3137675"/>
            <a:ext cx="528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</a:t>
            </a:r>
            <a:r>
              <a:rPr lang="en-US" cap="small">
                <a:solidFill>
                  <a:srgbClr val="FFFFFF"/>
                </a:solidFill>
              </a:rPr>
              <a:t>xamples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roblems</a:t>
            </a:r>
            <a:endParaRPr/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648563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 txBox="1"/>
          <p:nvPr/>
        </p:nvSpPr>
        <p:spPr>
          <a:xfrm>
            <a:off x="483946" y="638713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96" y="1228051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 txBox="1"/>
          <p:nvPr/>
        </p:nvSpPr>
        <p:spPr>
          <a:xfrm>
            <a:off x="483946" y="1218201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38" name="Google Shape;138;p11"/>
          <p:cNvGrpSpPr/>
          <p:nvPr/>
        </p:nvGrpSpPr>
        <p:grpSpPr>
          <a:xfrm>
            <a:off x="456996" y="1807540"/>
            <a:ext cx="121259" cy="700747"/>
            <a:chOff x="456996" y="1807540"/>
            <a:chExt cx="121259" cy="700747"/>
          </a:xfrm>
        </p:grpSpPr>
        <p:pic>
          <p:nvPicPr>
            <p:cNvPr id="139" name="Google Shape;139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6996" y="1807540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6996" y="2387028"/>
              <a:ext cx="121259" cy="1212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1"/>
          <p:cNvSpPr txBox="1"/>
          <p:nvPr/>
        </p:nvSpPr>
        <p:spPr>
          <a:xfrm>
            <a:off x="483946" y="1797690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483946" y="2377178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619226" y="603600"/>
            <a:ext cx="3287400" cy="22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Email Spam Detection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Email text, sender information, attachments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Spam or Not Spam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Medical Diagnosis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Patient symptoms, test results, medical history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Disease present or absent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Image Recognition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Pixel values of an image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Object category (cat, dog, car, etc.)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Input: Customer review text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Char char="●"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Output: Positive, Negative, or Neutral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11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45" name="Google Shape;145;p1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9" name="Google Shape;149;p1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4674251" y="3137675"/>
            <a:ext cx="38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5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1" name="Google Shape;151;p11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6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114" name="Google Shape;11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56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116" name="Google Shape;111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56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118" name="Google Shape;1118;p56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1119" name="Google Shape;1119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4" name="Google Shape;1124;p56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125" name="Google Shape;1125;p56"/>
          <p:cNvGrpSpPr/>
          <p:nvPr/>
        </p:nvGrpSpPr>
        <p:grpSpPr>
          <a:xfrm>
            <a:off x="343662" y="1828330"/>
            <a:ext cx="302196" cy="1050226"/>
            <a:chOff x="343662" y="1828330"/>
            <a:chExt cx="302196" cy="1050226"/>
          </a:xfrm>
        </p:grpSpPr>
        <p:pic>
          <p:nvPicPr>
            <p:cNvPr id="1126" name="Google Shape;1126;p5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6567" y="182833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5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8" name="Google Shape;1128;p5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9" name="Google Shape;1129;p5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0" name="Google Shape;1130;p5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1" name="Google Shape;1131;p5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2" name="Google Shape;1132;p56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133" name="Google Shape;1133;p5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56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35" name="Google Shape;1135;p56"/>
          <p:cNvSpPr txBox="1"/>
          <p:nvPr/>
        </p:nvSpPr>
        <p:spPr>
          <a:xfrm>
            <a:off x="563023" y="391150"/>
            <a:ext cx="51972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3333B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136" name="Google Shape;1136;p56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137" name="Google Shape;1137;p5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0" name="Google Shape;1140;p5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41" name="Google Shape;1141;p5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42" name="Google Shape;1142;p56"/>
          <p:cNvSpPr txBox="1"/>
          <p:nvPr>
            <p:ph idx="12" type="sldNum"/>
          </p:nvPr>
        </p:nvSpPr>
        <p:spPr>
          <a:xfrm>
            <a:off x="4627902" y="3137675"/>
            <a:ext cx="486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7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our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omponents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endParaRPr/>
          </a:p>
        </p:txBody>
      </p:sp>
      <p:sp>
        <p:nvSpPr>
          <p:cNvPr id="1148" name="Google Shape;1148;p57"/>
          <p:cNvSpPr txBox="1"/>
          <p:nvPr/>
        </p:nvSpPr>
        <p:spPr>
          <a:xfrm>
            <a:off x="347294" y="898656"/>
            <a:ext cx="3395979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A complete multi-class classification system consists of: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Google Shape;11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1238313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7"/>
          <p:cNvSpPr txBox="1"/>
          <p:nvPr/>
        </p:nvSpPr>
        <p:spPr>
          <a:xfrm>
            <a:off x="483946" y="1228450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151" name="Google Shape;115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96" y="1459725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7"/>
          <p:cNvSpPr txBox="1"/>
          <p:nvPr/>
        </p:nvSpPr>
        <p:spPr>
          <a:xfrm>
            <a:off x="483946" y="1449875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153" name="Google Shape;115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96" y="1681149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57"/>
          <p:cNvSpPr txBox="1"/>
          <p:nvPr/>
        </p:nvSpPr>
        <p:spPr>
          <a:xfrm>
            <a:off x="483946" y="1671299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155" name="Google Shape;115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996" y="1902561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57"/>
          <p:cNvSpPr txBox="1"/>
          <p:nvPr/>
        </p:nvSpPr>
        <p:spPr>
          <a:xfrm>
            <a:off x="483946" y="1892711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157" name="Google Shape;1157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996" y="2123986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7"/>
          <p:cNvSpPr txBox="1"/>
          <p:nvPr/>
        </p:nvSpPr>
        <p:spPr>
          <a:xfrm>
            <a:off x="483946" y="2114136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59" name="Google Shape;1159;p57"/>
          <p:cNvSpPr txBox="1"/>
          <p:nvPr/>
        </p:nvSpPr>
        <p:spPr>
          <a:xfrm>
            <a:off x="644626" y="1116436"/>
            <a:ext cx="3776345" cy="1151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5080" rtl="0" algn="l">
              <a:lnSpc>
                <a:spcPct val="13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Data: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Input features and class labels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. . . 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Linear model with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output neurons (no hidden layers)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Activation: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Softmax function to produce probability distribution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Objective Function: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Categorical cross-entropy loss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Learning Algorithm: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Mini-batch stochastic gradient descent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57"/>
          <p:cNvSpPr txBox="1"/>
          <p:nvPr/>
        </p:nvSpPr>
        <p:spPr>
          <a:xfrm>
            <a:off x="347294" y="2351683"/>
            <a:ext cx="5066030" cy="392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Note: We now use </a:t>
            </a:r>
            <a:r>
              <a:rPr b="1"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mini-batch SGD </a:t>
            </a: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instead of single-example SGD for better effi- ciency and stability.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57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162" name="Google Shape;1162;p5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7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Google Shape;1165;p5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66" name="Google Shape;1166;p5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67" name="Google Shape;1167;p57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8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ata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epresentation</a:t>
            </a:r>
            <a:endParaRPr/>
          </a:p>
        </p:txBody>
      </p:sp>
      <p:grpSp>
        <p:nvGrpSpPr>
          <p:cNvPr id="1173" name="Google Shape;1173;p5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174" name="Google Shape;1174;p5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7" name="Google Shape;1177;p5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78" name="Google Shape;1178;p5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79" name="Google Shape;1179;p58"/>
          <p:cNvSpPr txBox="1"/>
          <p:nvPr>
            <p:ph idx="12" type="sldNum"/>
          </p:nvPr>
        </p:nvSpPr>
        <p:spPr>
          <a:xfrm>
            <a:off x="4627902" y="3137675"/>
            <a:ext cx="531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180" name="Google Shape;118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25"/>
            <a:ext cx="5186575" cy="244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59"/>
          <p:cNvSpPr txBox="1"/>
          <p:nvPr>
            <p:ph type="title"/>
          </p:nvPr>
        </p:nvSpPr>
        <p:spPr>
          <a:xfrm>
            <a:off x="95300" y="109545"/>
            <a:ext cx="211772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O</a:t>
            </a:r>
            <a:r>
              <a:rPr lang="en-US" cap="small">
                <a:solidFill>
                  <a:srgbClr val="FFFFFF"/>
                </a:solidFill>
              </a:rPr>
              <a:t>ne</a:t>
            </a:r>
            <a:r>
              <a:rPr lang="en-US">
                <a:solidFill>
                  <a:srgbClr val="FFFFFF"/>
                </a:solidFill>
              </a:rPr>
              <a:t>-H</a:t>
            </a:r>
            <a:r>
              <a:rPr lang="en-US" cap="small">
                <a:solidFill>
                  <a:srgbClr val="FFFFFF"/>
                </a:solidFill>
              </a:rPr>
              <a:t>ot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ncoding</a:t>
            </a:r>
            <a:endParaRPr/>
          </a:p>
        </p:txBody>
      </p:sp>
      <p:grpSp>
        <p:nvGrpSpPr>
          <p:cNvPr id="1186" name="Google Shape;1186;p59"/>
          <p:cNvGrpSpPr/>
          <p:nvPr/>
        </p:nvGrpSpPr>
        <p:grpSpPr>
          <a:xfrm>
            <a:off x="513702" y="2403055"/>
            <a:ext cx="69291" cy="636245"/>
            <a:chOff x="513702" y="2403055"/>
            <a:chExt cx="69291" cy="636245"/>
          </a:xfrm>
        </p:grpSpPr>
        <p:pic>
          <p:nvPicPr>
            <p:cNvPr id="1187" name="Google Shape;1187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240305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259203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78102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297000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1" name="Google Shape;1191;p59"/>
          <p:cNvSpPr txBox="1"/>
          <p:nvPr/>
        </p:nvSpPr>
        <p:spPr>
          <a:xfrm>
            <a:off x="334594" y="379042"/>
            <a:ext cx="3522979" cy="2703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Definition: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Convert class label to binary vector of length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For class </a:t>
            </a:r>
            <a:r>
              <a:rPr i="1"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All zeros except 1 at position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Example with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solidFill>
                  <a:srgbClr val="1B1472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4 classes: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759585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Class 1:	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[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</a:t>
            </a:r>
            <a:endParaRPr baseline="30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1759585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Class 2:	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[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</a:t>
            </a:r>
            <a:endParaRPr baseline="30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1759585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Class 3:	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[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</a:t>
            </a:r>
            <a:endParaRPr baseline="30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175958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Class 4:	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[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baseline="30000" i="1" lang="en-US" sz="1050">
                <a:latin typeface="Arial"/>
                <a:ea typeface="Arial"/>
                <a:cs typeface="Arial"/>
                <a:sym typeface="Arial"/>
              </a:rPr>
              <a:t>T</a:t>
            </a:r>
            <a:endParaRPr baseline="30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Why one-hot?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70180" rtl="0" algn="l">
              <a:lnSpc>
                <a:spcPct val="1181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Treats all classes equally (no implicit ordering) Matches the format of softmax output probabilities Simplifies loss computation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Standard in deep learning frameworks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2" name="Google Shape;1192;p59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193" name="Google Shape;1193;p5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6" name="Google Shape;1196;p5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197" name="Google Shape;1197;p5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98" name="Google Shape;1198;p59"/>
          <p:cNvSpPr txBox="1"/>
          <p:nvPr>
            <p:ph idx="12" type="sldNum"/>
          </p:nvPr>
        </p:nvSpPr>
        <p:spPr>
          <a:xfrm>
            <a:off x="4627903" y="3137675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0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eight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atrix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endParaRPr/>
          </a:p>
        </p:txBody>
      </p:sp>
      <p:grpSp>
        <p:nvGrpSpPr>
          <p:cNvPr id="1204" name="Google Shape;1204;p60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205" name="Google Shape;1205;p6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8" name="Google Shape;1208;p6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09" name="Google Shape;1209;p6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10" name="Google Shape;1210;p60"/>
          <p:cNvSpPr txBox="1"/>
          <p:nvPr>
            <p:ph idx="12" type="sldNum"/>
          </p:nvPr>
        </p:nvSpPr>
        <p:spPr>
          <a:xfrm>
            <a:off x="4627902" y="3137675"/>
            <a:ext cx="488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211" name="Google Shape;121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475" y="481150"/>
            <a:ext cx="4427425" cy="26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61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odel</a:t>
            </a:r>
            <a:r>
              <a:rPr lang="en-US">
                <a:solidFill>
                  <a:srgbClr val="FFFFFF"/>
                </a:solidFill>
              </a:rPr>
              <a:t> A</a:t>
            </a:r>
            <a:r>
              <a:rPr lang="en-US" cap="small">
                <a:solidFill>
                  <a:srgbClr val="FFFFFF"/>
                </a:solidFill>
              </a:rPr>
              <a:t>rchitecture</a:t>
            </a:r>
            <a:endParaRPr/>
          </a:p>
        </p:txBody>
      </p:sp>
      <p:sp>
        <p:nvSpPr>
          <p:cNvPr id="1217" name="Google Shape;1217;p61"/>
          <p:cNvSpPr txBox="1"/>
          <p:nvPr/>
        </p:nvSpPr>
        <p:spPr>
          <a:xfrm>
            <a:off x="347294" y="485525"/>
            <a:ext cx="3669029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Architecture: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Multiple output neurons with softmax activation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6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19" name="Google Shape;1219;p6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20" name="Google Shape;1220;p61"/>
          <p:cNvSpPr txBox="1"/>
          <p:nvPr>
            <p:ph idx="12" type="sldNum"/>
          </p:nvPr>
        </p:nvSpPr>
        <p:spPr>
          <a:xfrm>
            <a:off x="4627902" y="3137675"/>
            <a:ext cx="480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221" name="Google Shape;122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50" y="827790"/>
            <a:ext cx="4624156" cy="215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2"/>
          <p:cNvSpPr txBox="1"/>
          <p:nvPr>
            <p:ph type="title"/>
          </p:nvPr>
        </p:nvSpPr>
        <p:spPr>
          <a:xfrm>
            <a:off x="95300" y="109545"/>
            <a:ext cx="37553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</a:t>
            </a:r>
            <a:r>
              <a:rPr lang="en-US" cap="small">
                <a:solidFill>
                  <a:srgbClr val="FFFFFF"/>
                </a:solidFill>
              </a:rPr>
              <a:t>inear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odel</a:t>
            </a:r>
            <a:r>
              <a:rPr lang="en-US">
                <a:solidFill>
                  <a:srgbClr val="FFFFFF"/>
                </a:solidFill>
              </a:rPr>
              <a:t>: 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ogits</a:t>
            </a:r>
            <a:endParaRPr/>
          </a:p>
        </p:txBody>
      </p:sp>
      <p:grpSp>
        <p:nvGrpSpPr>
          <p:cNvPr id="1227" name="Google Shape;1227;p62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228" name="Google Shape;1228;p6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2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2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1" name="Google Shape;1231;p6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32" name="Google Shape;1232;p6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33" name="Google Shape;1233;p62"/>
          <p:cNvSpPr txBox="1"/>
          <p:nvPr>
            <p:ph idx="12" type="sldNum"/>
          </p:nvPr>
        </p:nvSpPr>
        <p:spPr>
          <a:xfrm>
            <a:off x="4627902" y="3137675"/>
            <a:ext cx="516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234" name="Google Shape;123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100" y="552360"/>
            <a:ext cx="4983487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3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he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oftmax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unction</a:t>
            </a:r>
            <a:endParaRPr/>
          </a:p>
        </p:txBody>
      </p:sp>
      <p:grpSp>
        <p:nvGrpSpPr>
          <p:cNvPr id="1240" name="Google Shape;1240;p63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241" name="Google Shape;1241;p6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3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3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6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45" name="Google Shape;1245;p6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46" name="Google Shape;1246;p63"/>
          <p:cNvSpPr txBox="1"/>
          <p:nvPr/>
        </p:nvSpPr>
        <p:spPr>
          <a:xfrm>
            <a:off x="4653295" y="3137672"/>
            <a:ext cx="3346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57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47" name="Google Shape;1247;p63"/>
          <p:cNvSpPr txBox="1"/>
          <p:nvPr>
            <p:ph idx="12" type="sldNum"/>
          </p:nvPr>
        </p:nvSpPr>
        <p:spPr>
          <a:xfrm>
            <a:off x="4627902" y="3137675"/>
            <a:ext cx="5124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248" name="Google Shape;1248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025" y="550235"/>
            <a:ext cx="5109476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4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roperties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S</a:t>
            </a:r>
            <a:r>
              <a:rPr lang="en-US" cap="small">
                <a:solidFill>
                  <a:srgbClr val="FFFFFF"/>
                </a:solidFill>
              </a:rPr>
              <a:t>oftmax</a:t>
            </a:r>
            <a:endParaRPr/>
          </a:p>
        </p:txBody>
      </p:sp>
      <p:grpSp>
        <p:nvGrpSpPr>
          <p:cNvPr id="1254" name="Google Shape;1254;p64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255" name="Google Shape;1255;p6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6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59" name="Google Shape;1259;p6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60" name="Google Shape;1260;p64"/>
          <p:cNvSpPr txBox="1"/>
          <p:nvPr>
            <p:ph idx="12" type="sldNum"/>
          </p:nvPr>
        </p:nvSpPr>
        <p:spPr>
          <a:xfrm>
            <a:off x="4627902" y="3137675"/>
            <a:ext cx="520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261" name="Google Shape;126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05033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 cap="small">
                <a:solidFill>
                  <a:srgbClr val="FFFFFF"/>
                </a:solidFill>
              </a:rPr>
              <a:t>oftmax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omputation</a:t>
            </a:r>
            <a:endParaRPr/>
          </a:p>
        </p:txBody>
      </p:sp>
      <p:grpSp>
        <p:nvGrpSpPr>
          <p:cNvPr id="1267" name="Google Shape;1267;p65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268" name="Google Shape;1268;p6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5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5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1" name="Google Shape;1271;p6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72" name="Google Shape;1272;p6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73" name="Google Shape;1273;p65"/>
          <p:cNvSpPr txBox="1"/>
          <p:nvPr>
            <p:ph idx="12" type="sldNum"/>
          </p:nvPr>
        </p:nvSpPr>
        <p:spPr>
          <a:xfrm>
            <a:off x="4627902" y="3137675"/>
            <a:ext cx="520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274" name="Google Shape;127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838" y="550235"/>
            <a:ext cx="5130469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ypes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endParaRPr/>
          </a:p>
        </p:txBody>
      </p:sp>
      <p:grpSp>
        <p:nvGrpSpPr>
          <p:cNvPr id="157" name="Google Shape;157;p12"/>
          <p:cNvGrpSpPr/>
          <p:nvPr/>
        </p:nvGrpSpPr>
        <p:grpSpPr>
          <a:xfrm>
            <a:off x="513702" y="872731"/>
            <a:ext cx="69291" cy="1984641"/>
            <a:chOff x="513702" y="872731"/>
            <a:chExt cx="69291" cy="1984641"/>
          </a:xfrm>
        </p:grpSpPr>
        <p:pic>
          <p:nvPicPr>
            <p:cNvPr id="158" name="Google Shape;158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87273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09415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60898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83041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05182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56666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78808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12"/>
          <p:cNvSpPr txBox="1"/>
          <p:nvPr/>
        </p:nvSpPr>
        <p:spPr>
          <a:xfrm>
            <a:off x="347294" y="535765"/>
            <a:ext cx="4116070" cy="2364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-159385" lvl="0" marL="172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Binary Classification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Two classes: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{−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Examples: Spam detection, disease diagnosis, fraud detection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2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Multi-class Classification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15619" rtl="0" algn="l">
              <a:lnSpc>
                <a:spcPct val="144916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Multiple classes: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. . . ,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&gt;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2 Examples: Digit recognition (0-9), animal classification Each example belongs to exactly one class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159385" lvl="0" marL="172085" rtl="0" algn="l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AutoNum type="arabicPeriod" startAt="3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Multi-label Classification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Each example can belong to multiple classes simultaneously Examples: Movie genres (action + comedy), document tagging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67" name="Google Shape;167;p1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2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3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2" name="Google Shape;172;p12"/>
          <p:cNvSpPr txBox="1"/>
          <p:nvPr/>
        </p:nvSpPr>
        <p:spPr>
          <a:xfrm>
            <a:off x="4648851" y="3137675"/>
            <a:ext cx="4398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‹#›</a:t>
            </a:fld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6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omplete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ass</a:t>
            </a:r>
            <a:endParaRPr/>
          </a:p>
        </p:txBody>
      </p:sp>
      <p:grpSp>
        <p:nvGrpSpPr>
          <p:cNvPr id="1280" name="Google Shape;1280;p66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281" name="Google Shape;1281;p6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6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85" name="Google Shape;1285;p6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86" name="Google Shape;1286;p66"/>
          <p:cNvSpPr txBox="1"/>
          <p:nvPr>
            <p:ph idx="12" type="sldNum"/>
          </p:nvPr>
        </p:nvSpPr>
        <p:spPr>
          <a:xfrm>
            <a:off x="4627903" y="3137675"/>
            <a:ext cx="560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287" name="Google Shape;1287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458843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7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ategorical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ross</a:t>
            </a:r>
            <a:r>
              <a:rPr lang="en-US">
                <a:solidFill>
                  <a:srgbClr val="FFFFFF"/>
                </a:solidFill>
              </a:rPr>
              <a:t>-E</a:t>
            </a:r>
            <a:r>
              <a:rPr lang="en-US" cap="small">
                <a:solidFill>
                  <a:srgbClr val="FFFFFF"/>
                </a:solidFill>
              </a:rPr>
              <a:t>ntropy</a:t>
            </a:r>
            <a:r>
              <a:rPr lang="en-US">
                <a:solidFill>
                  <a:srgbClr val="FFFFFF"/>
                </a:solidFill>
              </a:rPr>
              <a:t> L</a:t>
            </a:r>
            <a:r>
              <a:rPr lang="en-US" cap="small">
                <a:solidFill>
                  <a:srgbClr val="FFFFFF"/>
                </a:solidFill>
              </a:rPr>
              <a:t>oss</a:t>
            </a:r>
            <a:endParaRPr/>
          </a:p>
        </p:txBody>
      </p:sp>
      <p:grpSp>
        <p:nvGrpSpPr>
          <p:cNvPr id="1293" name="Google Shape;1293;p67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294" name="Google Shape;1294;p6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7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7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6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298" name="Google Shape;1298;p6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99" name="Google Shape;1299;p67"/>
          <p:cNvSpPr txBox="1"/>
          <p:nvPr>
            <p:ph idx="12" type="sldNum"/>
          </p:nvPr>
        </p:nvSpPr>
        <p:spPr>
          <a:xfrm>
            <a:off x="4627902" y="3137675"/>
            <a:ext cx="489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300" name="Google Shape;1300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461002" cy="232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8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</a:t>
            </a:r>
            <a:r>
              <a:rPr lang="en-US" cap="small">
                <a:solidFill>
                  <a:srgbClr val="FFFFFF"/>
                </a:solidFill>
              </a:rPr>
              <a:t>nderstanding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ategorical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ross</a:t>
            </a:r>
            <a:r>
              <a:rPr lang="en-US">
                <a:solidFill>
                  <a:srgbClr val="FFFFFF"/>
                </a:solidFill>
              </a:rPr>
              <a:t>-E</a:t>
            </a:r>
            <a:r>
              <a:rPr lang="en-US" cap="small">
                <a:solidFill>
                  <a:srgbClr val="FFFFFF"/>
                </a:solidFill>
              </a:rPr>
              <a:t>ntropy</a:t>
            </a:r>
            <a:endParaRPr/>
          </a:p>
        </p:txBody>
      </p:sp>
      <p:grpSp>
        <p:nvGrpSpPr>
          <p:cNvPr id="1306" name="Google Shape;1306;p6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307" name="Google Shape;1307;p6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6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11" name="Google Shape;1311;p6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12" name="Google Shape;1312;p68"/>
          <p:cNvSpPr txBox="1"/>
          <p:nvPr>
            <p:ph idx="12" type="sldNum"/>
          </p:nvPr>
        </p:nvSpPr>
        <p:spPr>
          <a:xfrm>
            <a:off x="4627902" y="3137675"/>
            <a:ext cx="488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313" name="Google Shape;131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4727636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9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ategorical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ross</a:t>
            </a:r>
            <a:r>
              <a:rPr lang="en-US">
                <a:solidFill>
                  <a:srgbClr val="FFFFFF"/>
                </a:solidFill>
              </a:rPr>
              <a:t>-E</a:t>
            </a:r>
            <a:r>
              <a:rPr lang="en-US" cap="small">
                <a:solidFill>
                  <a:srgbClr val="FFFFFF"/>
                </a:solidFill>
              </a:rPr>
              <a:t>ntropy</a:t>
            </a:r>
            <a:r>
              <a:rPr lang="en-US">
                <a:solidFill>
                  <a:srgbClr val="FFFFFF"/>
                </a:solidFill>
              </a:rPr>
              <a:t>?</a:t>
            </a:r>
            <a:endParaRPr/>
          </a:p>
        </p:txBody>
      </p:sp>
      <p:grpSp>
        <p:nvGrpSpPr>
          <p:cNvPr id="1319" name="Google Shape;1319;p69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320" name="Google Shape;1320;p6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6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24" name="Google Shape;1324;p6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25" name="Google Shape;1325;p69"/>
          <p:cNvSpPr txBox="1"/>
          <p:nvPr>
            <p:ph idx="12" type="sldNum"/>
          </p:nvPr>
        </p:nvSpPr>
        <p:spPr>
          <a:xfrm>
            <a:off x="4627902" y="3137675"/>
            <a:ext cx="504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326" name="Google Shape;132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59150"/>
            <a:ext cx="4634696" cy="26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70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332" name="Google Shape;133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70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334" name="Google Shape;133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70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336" name="Google Shape;1336;p70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1337" name="Google Shape;1337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8" name="Google Shape;1338;p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9" name="Google Shape;1339;p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0" name="Google Shape;1340;p7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Google Shape;1341;p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2" name="Google Shape;1342;p70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343" name="Google Shape;1343;p70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1344" name="Google Shape;1344;p7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7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6567" y="201179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7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7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7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7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0" name="Google Shape;1350;p70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51" name="Google Shape;1351;p70"/>
          <p:cNvSpPr txBox="1"/>
          <p:nvPr/>
        </p:nvSpPr>
        <p:spPr>
          <a:xfrm>
            <a:off x="563029" y="391144"/>
            <a:ext cx="33807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6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2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6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2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Mini-batch Stochastic Gradient Descent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7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ebugging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352" name="Google Shape;1352;p70"/>
          <p:cNvGrpSpPr/>
          <p:nvPr/>
        </p:nvGrpSpPr>
        <p:grpSpPr>
          <a:xfrm>
            <a:off x="0" y="2909303"/>
            <a:ext cx="5760262" cy="324708"/>
            <a:chOff x="0" y="2909303"/>
            <a:chExt cx="5760262" cy="324708"/>
          </a:xfrm>
        </p:grpSpPr>
        <p:pic>
          <p:nvPicPr>
            <p:cNvPr id="1353" name="Google Shape;1353;p7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43662" y="290930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4" name="Google Shape;1354;p7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70"/>
          <p:cNvSpPr txBox="1"/>
          <p:nvPr/>
        </p:nvSpPr>
        <p:spPr>
          <a:xfrm>
            <a:off x="563029" y="2890689"/>
            <a:ext cx="84137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3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4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4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2159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BITS P</a:t>
            </a:r>
            <a:r>
              <a:rPr lang="en-US" sz="600" cap="small">
                <a:latin typeface="Bookman Old Style"/>
                <a:ea typeface="Bookman Old Style"/>
                <a:cs typeface="Bookman Old Style"/>
                <a:sym typeface="Bookman Old Style"/>
              </a:rPr>
              <a:t>ilani</a:t>
            </a:r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 WILP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58" name="Google Shape;1358;p70"/>
          <p:cNvSpPr txBox="1"/>
          <p:nvPr/>
        </p:nvSpPr>
        <p:spPr>
          <a:xfrm>
            <a:off x="387959" y="2938277"/>
            <a:ext cx="8128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59" name="Google Shape;1359;p7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60" name="Google Shape;1360;p70"/>
          <p:cNvSpPr txBox="1"/>
          <p:nvPr>
            <p:ph idx="12" type="sldNum"/>
          </p:nvPr>
        </p:nvSpPr>
        <p:spPr>
          <a:xfrm>
            <a:off x="4627902" y="3137675"/>
            <a:ext cx="480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1"/>
          <p:cNvSpPr txBox="1"/>
          <p:nvPr>
            <p:ph type="title"/>
          </p:nvPr>
        </p:nvSpPr>
        <p:spPr>
          <a:xfrm>
            <a:off x="95300" y="109545"/>
            <a:ext cx="3415029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cap="small">
                <a:solidFill>
                  <a:srgbClr val="FFFFFF"/>
                </a:solidFill>
              </a:rPr>
              <a:t>rom</a:t>
            </a:r>
            <a:r>
              <a:rPr lang="en-US">
                <a:solidFill>
                  <a:srgbClr val="FFFFFF"/>
                </a:solidFill>
              </a:rPr>
              <a:t> SGD </a:t>
            </a:r>
            <a:r>
              <a:rPr lang="en-US" cap="small">
                <a:solidFill>
                  <a:srgbClr val="FFFFFF"/>
                </a:solidFill>
              </a:rPr>
              <a:t>to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batch</a:t>
            </a:r>
            <a:r>
              <a:rPr lang="en-US">
                <a:solidFill>
                  <a:srgbClr val="FFFFFF"/>
                </a:solidFill>
              </a:rPr>
              <a:t> SGD</a:t>
            </a:r>
            <a:endParaRPr/>
          </a:p>
        </p:txBody>
      </p:sp>
      <p:grpSp>
        <p:nvGrpSpPr>
          <p:cNvPr id="1366" name="Google Shape;1366;p71"/>
          <p:cNvGrpSpPr/>
          <p:nvPr/>
        </p:nvGrpSpPr>
        <p:grpSpPr>
          <a:xfrm>
            <a:off x="513702" y="1006703"/>
            <a:ext cx="69291" cy="2023796"/>
            <a:chOff x="513702" y="1006703"/>
            <a:chExt cx="69291" cy="2023796"/>
          </a:xfrm>
        </p:grpSpPr>
        <p:pic>
          <p:nvPicPr>
            <p:cNvPr id="1367" name="Google Shape;1367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100670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20624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68462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0" name="Google Shape;1370;p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88418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p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36256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2" name="Google Shape;1372;p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3702" y="256211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3" name="Google Shape;1373;p7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702" y="276165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7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702" y="296120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5" name="Google Shape;1375;p71"/>
          <p:cNvSpPr txBox="1"/>
          <p:nvPr/>
        </p:nvSpPr>
        <p:spPr>
          <a:xfrm>
            <a:off x="459575" y="379050"/>
            <a:ext cx="44241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Recap: Gradient Descent Variants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153035" lvl="0" marL="172085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 Gradient Descent: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504315" rtl="0" algn="l">
              <a:lnSpc>
                <a:spcPct val="1247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b="1" lang="en-US" sz="950"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examples per update 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504315" rtl="0" algn="l">
              <a:lnSpc>
                <a:spcPct val="1247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Slow but stable, accurate gradient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153035" lvl="0" marL="171450" marR="1382395" rtl="0" algn="l">
              <a:lnSpc>
                <a:spcPct val="125800"/>
              </a:lnSpc>
              <a:spcBef>
                <a:spcPts val="58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2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Stochastic Gradient Descent (SGD): 	</a:t>
            </a:r>
            <a:endParaRPr sz="950">
              <a:solidFill>
                <a:srgbClr val="1B14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382395" rtl="0" algn="l">
              <a:lnSpc>
                <a:spcPct val="1258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b="1" lang="en-US" sz="85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850">
                <a:latin typeface="Arial"/>
                <a:ea typeface="Arial"/>
                <a:cs typeface="Arial"/>
                <a:sym typeface="Arial"/>
              </a:rPr>
              <a:t>random example per update 	</a:t>
            </a:r>
            <a:endParaRPr sz="85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382395" rtl="0" algn="l">
              <a:lnSpc>
                <a:spcPct val="1258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850">
                <a:latin typeface="Arial"/>
                <a:ea typeface="Arial"/>
                <a:cs typeface="Arial"/>
                <a:sym typeface="Arial"/>
              </a:rPr>
              <a:t>Fast but noisy, unstable</a:t>
            </a:r>
            <a:endParaRPr sz="850">
              <a:latin typeface="Arial"/>
              <a:ea typeface="Arial"/>
              <a:cs typeface="Arial"/>
              <a:sym typeface="Arial"/>
            </a:endParaRPr>
          </a:p>
          <a:p>
            <a:pPr indent="-153035" lvl="0" marL="172085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1B1472"/>
              </a:buClr>
              <a:buSzPts val="950"/>
              <a:buFont typeface="Arial"/>
              <a:buAutoNum type="arabicPeriod" startAt="2"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Mini-batch SGD (Best of both worlds):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091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b="1" lang="en-US" sz="950">
                <a:latin typeface="Arial"/>
                <a:ea typeface="Arial"/>
                <a:cs typeface="Arial"/>
                <a:sym typeface="Arial"/>
              </a:rPr>
              <a:t>small batch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examples per update (1 </a:t>
            </a:r>
            <a:r>
              <a:rPr i="1" lang="en-US" sz="1100">
                <a:latin typeface="Bookman Old Style"/>
                <a:ea typeface="Bookman Old Style"/>
                <a:cs typeface="Bookman Old Style"/>
                <a:sym typeface="Bookman Old Style"/>
              </a:rPr>
              <a:t>&lt;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i="1" lang="en-US" sz="11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&lt;&lt;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) 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091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Typical batch sizes: </a:t>
            </a:r>
            <a:r>
              <a:rPr i="1" lang="en-US" sz="950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32</a:t>
            </a:r>
            <a:r>
              <a:rPr i="1" lang="en-US" sz="11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64</a:t>
            </a:r>
            <a:r>
              <a:rPr i="1" lang="en-US" sz="11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128</a:t>
            </a:r>
            <a:r>
              <a:rPr i="1" lang="en-US" sz="11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256</a:t>
            </a:r>
            <a:r>
              <a:rPr i="1" lang="en-US" sz="11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512</a:t>
            </a:r>
            <a:r>
              <a:rPr lang="en-US" sz="11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309880" marR="1376680" rtl="0" algn="l">
              <a:lnSpc>
                <a:spcPct val="149523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Good balance of speed and stability 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1376680" rtl="0" algn="l">
              <a:lnSpc>
                <a:spcPct val="149523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Standard in modern deep learning!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6" name="Google Shape;1376;p71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377" name="Google Shape;1377;p7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1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1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7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381" name="Google Shape;1381;p7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4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82" name="Google Shape;1382;p71"/>
          <p:cNvSpPr txBox="1"/>
          <p:nvPr/>
        </p:nvSpPr>
        <p:spPr>
          <a:xfrm>
            <a:off x="4653295" y="3137672"/>
            <a:ext cx="3346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65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83" name="Google Shape;1383;p71"/>
          <p:cNvSpPr txBox="1"/>
          <p:nvPr>
            <p:ph idx="12" type="sldNum"/>
          </p:nvPr>
        </p:nvSpPr>
        <p:spPr>
          <a:xfrm>
            <a:off x="4627901" y="3137675"/>
            <a:ext cx="4644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2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</a:t>
            </a:r>
            <a:r>
              <a:rPr lang="en-US" cap="small">
                <a:solidFill>
                  <a:srgbClr val="FFFFFF"/>
                </a:solidFill>
              </a:rPr>
              <a:t>hy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batch</a:t>
            </a:r>
            <a:r>
              <a:rPr lang="en-US">
                <a:solidFill>
                  <a:srgbClr val="FFFFFF"/>
                </a:solidFill>
              </a:rPr>
              <a:t> SGD?</a:t>
            </a:r>
            <a:endParaRPr/>
          </a:p>
        </p:txBody>
      </p:sp>
      <p:sp>
        <p:nvSpPr>
          <p:cNvPr id="1389" name="Google Shape;1389;p72"/>
          <p:cNvSpPr txBox="1"/>
          <p:nvPr/>
        </p:nvSpPr>
        <p:spPr>
          <a:xfrm>
            <a:off x="347294" y="470527"/>
            <a:ext cx="174625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Advantages of mini-batches: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0" name="Google Shape;139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6" y="696925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72"/>
          <p:cNvSpPr txBox="1"/>
          <p:nvPr/>
        </p:nvSpPr>
        <p:spPr>
          <a:xfrm>
            <a:off x="483946" y="687075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392" name="Google Shape;139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996" y="1388770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72"/>
          <p:cNvSpPr txBox="1"/>
          <p:nvPr/>
        </p:nvSpPr>
        <p:spPr>
          <a:xfrm>
            <a:off x="483946" y="1378920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394" name="Google Shape;139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96" y="2080615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72"/>
          <p:cNvSpPr txBox="1"/>
          <p:nvPr/>
        </p:nvSpPr>
        <p:spPr>
          <a:xfrm>
            <a:off x="483946" y="2070765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396" name="Google Shape;1396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996" y="2600375"/>
            <a:ext cx="121259" cy="12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72"/>
          <p:cNvSpPr txBox="1"/>
          <p:nvPr/>
        </p:nvSpPr>
        <p:spPr>
          <a:xfrm>
            <a:off x="483946" y="2590525"/>
            <a:ext cx="673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98" name="Google Shape;1398;p72"/>
          <p:cNvSpPr txBox="1"/>
          <p:nvPr/>
        </p:nvSpPr>
        <p:spPr>
          <a:xfrm>
            <a:off x="619226" y="627181"/>
            <a:ext cx="2863215" cy="2459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3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Computational efficiency: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Vectorized operations (matrix multiplication)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Better GPU utilization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Faster than processing examples one-by-one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Gradient estimation: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09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Less noisy than single-example SGD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More stable convergence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Better approximation of true gradient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Generalization: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Noise helps escape sharp minima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Often leads to better test performance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Memory efficiency: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Can handle datasets larger than memory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9304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Load and process data in batches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9" name="Google Shape;1399;p72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400" name="Google Shape;1400;p7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2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2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7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04" name="Google Shape;1404;p7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05" name="Google Shape;1405;p72"/>
          <p:cNvSpPr txBox="1"/>
          <p:nvPr>
            <p:ph idx="12" type="sldNum"/>
          </p:nvPr>
        </p:nvSpPr>
        <p:spPr>
          <a:xfrm>
            <a:off x="4627902" y="3137675"/>
            <a:ext cx="480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73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batch</a:t>
            </a:r>
            <a:r>
              <a:rPr lang="en-US">
                <a:solidFill>
                  <a:srgbClr val="FFFFFF"/>
                </a:solidFill>
              </a:rPr>
              <a:t> SGD: K</a:t>
            </a:r>
            <a:r>
              <a:rPr lang="en-US" cap="small">
                <a:solidFill>
                  <a:srgbClr val="FFFFFF"/>
                </a:solidFill>
              </a:rPr>
              <a:t>ey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oncepts</a:t>
            </a:r>
            <a:endParaRPr/>
          </a:p>
        </p:txBody>
      </p:sp>
      <p:grpSp>
        <p:nvGrpSpPr>
          <p:cNvPr id="1411" name="Google Shape;1411;p73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412" name="Google Shape;1412;p7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3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3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16" name="Google Shape;1416;p7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17" name="Google Shape;1417;p73"/>
          <p:cNvSpPr txBox="1"/>
          <p:nvPr>
            <p:ph idx="12" type="sldNum"/>
          </p:nvPr>
        </p:nvSpPr>
        <p:spPr>
          <a:xfrm>
            <a:off x="4627902" y="3137675"/>
            <a:ext cx="516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418" name="Google Shape;141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925" y="550235"/>
            <a:ext cx="5138344" cy="243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74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omputing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radients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batch</a:t>
            </a:r>
            <a:endParaRPr/>
          </a:p>
        </p:txBody>
      </p:sp>
      <p:grpSp>
        <p:nvGrpSpPr>
          <p:cNvPr id="1424" name="Google Shape;1424;p74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425" name="Google Shape;1425;p7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7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29" name="Google Shape;1429;p7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30" name="Google Shape;1430;p74"/>
          <p:cNvSpPr txBox="1"/>
          <p:nvPr>
            <p:ph idx="12" type="sldNum"/>
          </p:nvPr>
        </p:nvSpPr>
        <p:spPr>
          <a:xfrm>
            <a:off x="4627902" y="3137675"/>
            <a:ext cx="516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431" name="Google Shape;143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685" y="494825"/>
            <a:ext cx="5281163" cy="25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batch</a:t>
            </a:r>
            <a:r>
              <a:rPr lang="en-US">
                <a:solidFill>
                  <a:srgbClr val="FFFFFF"/>
                </a:solidFill>
              </a:rPr>
              <a:t> SGD U</a:t>
            </a:r>
            <a:r>
              <a:rPr lang="en-US" cap="small">
                <a:solidFill>
                  <a:srgbClr val="FFFFFF"/>
                </a:solidFill>
              </a:rPr>
              <a:t>pdate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ule</a:t>
            </a:r>
            <a:endParaRPr/>
          </a:p>
        </p:txBody>
      </p:sp>
      <p:grpSp>
        <p:nvGrpSpPr>
          <p:cNvPr id="1437" name="Google Shape;1437;p75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438" name="Google Shape;1438;p7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5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5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1" name="Google Shape;1441;p7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42" name="Google Shape;1442;p7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43" name="Google Shape;1443;p75"/>
          <p:cNvSpPr txBox="1"/>
          <p:nvPr>
            <p:ph idx="12" type="sldNum"/>
          </p:nvPr>
        </p:nvSpPr>
        <p:spPr>
          <a:xfrm>
            <a:off x="4627903" y="3137675"/>
            <a:ext cx="552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444" name="Google Shape;1444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424800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3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81" name="Google Shape;1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83" name="Google Shape;183;p13"/>
          <p:cNvGrpSpPr/>
          <p:nvPr/>
        </p:nvGrpSpPr>
        <p:grpSpPr>
          <a:xfrm>
            <a:off x="343662" y="893775"/>
            <a:ext cx="302196" cy="866762"/>
            <a:chOff x="343662" y="893775"/>
            <a:chExt cx="302196" cy="866762"/>
          </a:xfrm>
        </p:grpSpPr>
        <p:pic>
          <p:nvPicPr>
            <p:cNvPr id="184" name="Google Shape;184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567" y="89377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6567" y="1077239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6567" y="126070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6567" y="144416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3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90" name="Google Shape;190;p13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191" name="Google Shape;191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13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3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563025" y="391150"/>
            <a:ext cx="50571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D6D6E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D6D6E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201" name="Google Shape;201;p13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202" name="Google Shape;202;p1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06" name="Google Shape;206;p1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4648851" y="3137675"/>
            <a:ext cx="519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‹#›</a:t>
            </a:fld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8" name="Google Shape;208;p13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6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batch</a:t>
            </a:r>
            <a:r>
              <a:rPr lang="en-US">
                <a:solidFill>
                  <a:srgbClr val="FFFFFF"/>
                </a:solidFill>
              </a:rPr>
              <a:t> SGD A</a:t>
            </a:r>
            <a:r>
              <a:rPr lang="en-US" cap="small">
                <a:solidFill>
                  <a:srgbClr val="FFFFFF"/>
                </a:solidFill>
              </a:rPr>
              <a:t>lgorithm</a:t>
            </a:r>
            <a:endParaRPr/>
          </a:p>
        </p:txBody>
      </p:sp>
      <p:grpSp>
        <p:nvGrpSpPr>
          <p:cNvPr id="1450" name="Google Shape;1450;p76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451" name="Google Shape;1451;p7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4" name="Google Shape;1454;p7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55" name="Google Shape;1455;p7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56" name="Google Shape;1456;p76"/>
          <p:cNvSpPr txBox="1"/>
          <p:nvPr>
            <p:ph idx="12" type="sldNum"/>
          </p:nvPr>
        </p:nvSpPr>
        <p:spPr>
          <a:xfrm>
            <a:off x="4627902" y="3137675"/>
            <a:ext cx="512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457" name="Google Shape;1457;p76"/>
          <p:cNvPicPr preferRelativeResize="0"/>
          <p:nvPr/>
        </p:nvPicPr>
        <p:blipFill rotWithShape="1">
          <a:blip r:embed="rId7">
            <a:alphaModFix/>
          </a:blip>
          <a:srcRect b="0" l="1058" r="0" t="0"/>
          <a:stretch/>
        </p:blipFill>
        <p:spPr>
          <a:xfrm>
            <a:off x="208500" y="458750"/>
            <a:ext cx="5254776" cy="26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77"/>
          <p:cNvSpPr txBox="1"/>
          <p:nvPr/>
        </p:nvSpPr>
        <p:spPr>
          <a:xfrm>
            <a:off x="95300" y="109545"/>
            <a:ext cx="232727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hoosing</a:t>
            </a: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B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atch</a:t>
            </a: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ize</a:t>
            </a:r>
            <a:endParaRPr sz="17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aphicFrame>
        <p:nvGraphicFramePr>
          <p:cNvPr id="1463" name="Google Shape;1463;p77"/>
          <p:cNvGraphicFramePr/>
          <p:nvPr/>
        </p:nvGraphicFramePr>
        <p:xfrm>
          <a:off x="360006" y="471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{37CF9B99-1A54-4043-8D43-75C37FF1125C}</a:tableStyleId>
              </a:tblPr>
              <a:tblGrid>
                <a:gridCol w="1236975"/>
                <a:gridCol w="1957075"/>
                <a:gridCol w="1957075"/>
              </a:tblGrid>
              <a:tr h="156850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Batch Size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Advantages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Disadvantages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487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Small (32-64)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75285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Fast iterations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375285" marR="339090" rtl="0" algn="l">
                        <a:lnSpc>
                          <a:spcPct val="116666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More updates per epoch Better generalization Escapes sharp minima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09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75285" marR="55372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Noisy gradients Unstable training Poor GPU utilization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85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Medium (128-256)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75285" marR="67437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Good balance Stable training Good GPU usage Standard choice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752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May need tuning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09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4050"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Large (512-1024)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75285" marR="464819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Stable gradients Better GPU utilization Faster per-epoch time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75285" marR="473075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Slow convergence May generalize worse More memory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64" name="Google Shape;146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1568" y="826096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1568" y="958951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1568" y="1091806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1568" y="1224660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8461" y="826096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8461" y="958951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8461" y="1091806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31568" y="1693214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7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1568" y="1826069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31568" y="1958924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7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31568" y="2091778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88461" y="1691563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831568" y="2560332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7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31568" y="2693187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7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31568" y="2826042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7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788461" y="2560332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7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788461" y="2693187"/>
            <a:ext cx="69291" cy="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7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88461" y="2826042"/>
            <a:ext cx="69291" cy="69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2" name="Google Shape;1482;p77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483" name="Google Shape;1483;p7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7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7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7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487" name="Google Shape;1487;p7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4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88" name="Google Shape;1488;p77"/>
          <p:cNvSpPr txBox="1"/>
          <p:nvPr>
            <p:ph idx="12" type="sldNum"/>
          </p:nvPr>
        </p:nvSpPr>
        <p:spPr>
          <a:xfrm>
            <a:off x="4627902" y="3137675"/>
            <a:ext cx="496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78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494" name="Google Shape;149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78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496" name="Google Shape;149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8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498" name="Google Shape;1498;p78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1499" name="Google Shape;1499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7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4" name="Google Shape;1504;p78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505" name="Google Shape;1505;p78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1506" name="Google Shape;1506;p7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7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7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6567" y="2195258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7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7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1" name="Google Shape;1511;p7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2" name="Google Shape;1512;p78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513" name="Google Shape;1513;p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78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15" name="Google Shape;1515;p78"/>
          <p:cNvSpPr txBox="1"/>
          <p:nvPr/>
        </p:nvSpPr>
        <p:spPr>
          <a:xfrm>
            <a:off x="563023" y="391150"/>
            <a:ext cx="49461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3333B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516" name="Google Shape;1516;p7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517" name="Google Shape;1517;p7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0" name="Google Shape;1520;p7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521" name="Google Shape;1521;p7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22" name="Google Shape;1522;p78"/>
          <p:cNvSpPr txBox="1"/>
          <p:nvPr>
            <p:ph idx="12" type="sldNum"/>
          </p:nvPr>
        </p:nvSpPr>
        <p:spPr>
          <a:xfrm>
            <a:off x="4627902" y="3137675"/>
            <a:ext cx="480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79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S</a:t>
            </a:r>
            <a:r>
              <a:rPr lang="en-US" cap="small">
                <a:solidFill>
                  <a:srgbClr val="FFFFFF"/>
                </a:solidFill>
              </a:rPr>
              <a:t>etup</a:t>
            </a:r>
            <a:endParaRPr/>
          </a:p>
        </p:txBody>
      </p:sp>
      <p:grpSp>
        <p:nvGrpSpPr>
          <p:cNvPr id="1528" name="Google Shape;1528;p79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529" name="Google Shape;1529;p7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2" name="Google Shape;1532;p7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533" name="Google Shape;1533;p7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34" name="Google Shape;1534;p79"/>
          <p:cNvSpPr txBox="1"/>
          <p:nvPr>
            <p:ph idx="12" type="sldNum"/>
          </p:nvPr>
        </p:nvSpPr>
        <p:spPr>
          <a:xfrm>
            <a:off x="4627902" y="3137675"/>
            <a:ext cx="496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535" name="Google Shape;1535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00688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0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D</a:t>
            </a:r>
            <a:r>
              <a:rPr lang="en-US" cap="small">
                <a:solidFill>
                  <a:srgbClr val="FFFFFF"/>
                </a:solidFill>
              </a:rPr>
              <a:t>ata</a:t>
            </a:r>
            <a:r>
              <a:rPr lang="en-US">
                <a:solidFill>
                  <a:srgbClr val="FFFFFF"/>
                </a:solidFill>
              </a:rPr>
              <a:t> R</a:t>
            </a:r>
            <a:r>
              <a:rPr lang="en-US" cap="small">
                <a:solidFill>
                  <a:srgbClr val="FFFFFF"/>
                </a:solidFill>
              </a:rPr>
              <a:t>epresentation</a:t>
            </a:r>
            <a:endParaRPr/>
          </a:p>
        </p:txBody>
      </p:sp>
      <p:grpSp>
        <p:nvGrpSpPr>
          <p:cNvPr id="1541" name="Google Shape;1541;p80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542" name="Google Shape;1542;p8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8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546" name="Google Shape;1546;p8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47" name="Google Shape;1547;p80"/>
          <p:cNvSpPr txBox="1"/>
          <p:nvPr>
            <p:ph idx="12" type="sldNum"/>
          </p:nvPr>
        </p:nvSpPr>
        <p:spPr>
          <a:xfrm>
            <a:off x="4627902" y="3137675"/>
            <a:ext cx="520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548" name="Google Shape;1548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249015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81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F</a:t>
            </a:r>
            <a:r>
              <a:rPr lang="en-US" cap="small">
                <a:solidFill>
                  <a:srgbClr val="FFFFFF"/>
                </a:solidFill>
              </a:rPr>
              <a:t>irst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batch</a:t>
            </a:r>
            <a:r>
              <a:rPr lang="en-US">
                <a:solidFill>
                  <a:srgbClr val="FFFFFF"/>
                </a:solidFill>
              </a:rPr>
              <a:t> (E</a:t>
            </a:r>
            <a:r>
              <a:rPr lang="en-US" cap="small">
                <a:solidFill>
                  <a:srgbClr val="FFFFFF"/>
                </a:solidFill>
              </a:rPr>
              <a:t>xamples</a:t>
            </a:r>
            <a:endParaRPr/>
          </a:p>
        </p:txBody>
      </p:sp>
      <p:grpSp>
        <p:nvGrpSpPr>
          <p:cNvPr id="1554" name="Google Shape;1554;p81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555" name="Google Shape;1555;p8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1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1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8" name="Google Shape;1558;p8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559" name="Google Shape;1559;p8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60" name="Google Shape;1560;p81"/>
          <p:cNvSpPr txBox="1"/>
          <p:nvPr>
            <p:ph idx="12" type="sldNum"/>
          </p:nvPr>
        </p:nvSpPr>
        <p:spPr>
          <a:xfrm>
            <a:off x="4627902" y="3137675"/>
            <a:ext cx="464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561" name="Google Shape;1561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94925"/>
            <a:ext cx="4939801" cy="262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82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S</a:t>
            </a:r>
            <a:r>
              <a:rPr lang="en-US" cap="small">
                <a:solidFill>
                  <a:srgbClr val="FFFFFF"/>
                </a:solidFill>
              </a:rPr>
              <a:t>oftmax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omputation</a:t>
            </a:r>
            <a:endParaRPr/>
          </a:p>
        </p:txBody>
      </p:sp>
      <p:grpSp>
        <p:nvGrpSpPr>
          <p:cNvPr id="1567" name="Google Shape;1567;p82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568" name="Google Shape;1568;p8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2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2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1" name="Google Shape;1571;p8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572" name="Google Shape;1572;p8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73" name="Google Shape;1573;p82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574" name="Google Shape;157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76194" cy="24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83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G</a:t>
            </a:r>
            <a:r>
              <a:rPr lang="en-US" cap="small">
                <a:solidFill>
                  <a:srgbClr val="FFFFFF"/>
                </a:solidFill>
              </a:rPr>
              <a:t>radient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and</a:t>
            </a:r>
            <a:r>
              <a:rPr lang="en-US">
                <a:solidFill>
                  <a:srgbClr val="FFFFFF"/>
                </a:solidFill>
              </a:rPr>
              <a:t> U</a:t>
            </a:r>
            <a:r>
              <a:rPr lang="en-US" cap="small">
                <a:solidFill>
                  <a:srgbClr val="FFFFFF"/>
                </a:solidFill>
              </a:rPr>
              <a:t>pdate</a:t>
            </a:r>
            <a:endParaRPr/>
          </a:p>
        </p:txBody>
      </p:sp>
      <p:grpSp>
        <p:nvGrpSpPr>
          <p:cNvPr id="1580" name="Google Shape;1580;p83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581" name="Google Shape;1581;p8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3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3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8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585" name="Google Shape;1585;p8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86" name="Google Shape;1586;p83"/>
          <p:cNvSpPr txBox="1"/>
          <p:nvPr>
            <p:ph idx="12" type="sldNum"/>
          </p:nvPr>
        </p:nvSpPr>
        <p:spPr>
          <a:xfrm>
            <a:off x="4627902" y="3137675"/>
            <a:ext cx="480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587" name="Google Shape;158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25"/>
            <a:ext cx="4797151" cy="25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84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N</a:t>
            </a:r>
            <a:r>
              <a:rPr lang="en-US" cap="small">
                <a:solidFill>
                  <a:srgbClr val="FFFFFF"/>
                </a:solidFill>
              </a:rPr>
              <a:t>umerical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r>
              <a:rPr lang="en-US">
                <a:solidFill>
                  <a:srgbClr val="FFFFFF"/>
                </a:solidFill>
              </a:rPr>
              <a:t>: W</a:t>
            </a:r>
            <a:r>
              <a:rPr lang="en-US" cap="small">
                <a:solidFill>
                  <a:srgbClr val="FFFFFF"/>
                </a:solidFill>
              </a:rPr>
              <a:t>eight</a:t>
            </a:r>
            <a:r>
              <a:rPr lang="en-US">
                <a:solidFill>
                  <a:srgbClr val="FFFFFF"/>
                </a:solidFill>
              </a:rPr>
              <a:t> U</a:t>
            </a:r>
            <a:r>
              <a:rPr lang="en-US" cap="small">
                <a:solidFill>
                  <a:srgbClr val="FFFFFF"/>
                </a:solidFill>
              </a:rPr>
              <a:t>pdate</a:t>
            </a:r>
            <a:endParaRPr/>
          </a:p>
        </p:txBody>
      </p:sp>
      <p:grpSp>
        <p:nvGrpSpPr>
          <p:cNvPr id="1593" name="Google Shape;1593;p84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594" name="Google Shape;1594;p8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7" name="Google Shape;1597;p8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598" name="Google Shape;1598;p8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99" name="Google Shape;1599;p84"/>
          <p:cNvSpPr txBox="1"/>
          <p:nvPr>
            <p:ph idx="12" type="sldNum"/>
          </p:nvPr>
        </p:nvSpPr>
        <p:spPr>
          <a:xfrm>
            <a:off x="4627903" y="3137675"/>
            <a:ext cx="51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600" name="Google Shape;1600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9275"/>
            <a:ext cx="4989911" cy="27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8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omputational</a:t>
            </a:r>
            <a:r>
              <a:rPr lang="en-US">
                <a:solidFill>
                  <a:srgbClr val="FFFFFF"/>
                </a:solidFill>
              </a:rPr>
              <a:t> G</a:t>
            </a:r>
            <a:r>
              <a:rPr lang="en-US" cap="small">
                <a:solidFill>
                  <a:srgbClr val="FFFFFF"/>
                </a:solidFill>
              </a:rPr>
              <a:t>raph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ini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batch</a:t>
            </a:r>
            <a:r>
              <a:rPr lang="en-US">
                <a:solidFill>
                  <a:srgbClr val="FFFFFF"/>
                </a:solidFill>
              </a:rPr>
              <a:t> F</a:t>
            </a:r>
            <a:r>
              <a:rPr lang="en-US" cap="small">
                <a:solidFill>
                  <a:srgbClr val="FFFFFF"/>
                </a:solidFill>
              </a:rPr>
              <a:t>orward</a:t>
            </a:r>
            <a:endParaRPr/>
          </a:p>
        </p:txBody>
      </p:sp>
      <p:grpSp>
        <p:nvGrpSpPr>
          <p:cNvPr id="1606" name="Google Shape;1606;p85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607" name="Google Shape;1607;p8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5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5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0" name="Google Shape;1610;p8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611" name="Google Shape;1611;p8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12" name="Google Shape;1612;p85"/>
          <p:cNvSpPr txBox="1"/>
          <p:nvPr>
            <p:ph idx="12" type="sldNum"/>
          </p:nvPr>
        </p:nvSpPr>
        <p:spPr>
          <a:xfrm>
            <a:off x="4627902" y="3137675"/>
            <a:ext cx="480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613" name="Google Shape;1613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26757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inary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roblem</a:t>
            </a:r>
            <a:endParaRPr/>
          </a:p>
        </p:txBody>
      </p:sp>
      <p:grpSp>
        <p:nvGrpSpPr>
          <p:cNvPr id="214" name="Google Shape;214;p14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215" name="Google Shape;215;p1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1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19" name="Google Shape;219;p1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4648851" y="3137675"/>
            <a:ext cx="50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‹#›</a:t>
            </a:fld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21" name="Google Shape;22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061967" cy="243503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4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86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619" name="Google Shape;161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86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621" name="Google Shape;162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86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623" name="Google Shape;1623;p86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1624" name="Google Shape;1624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5" name="Google Shape;1625;p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8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8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8" name="Google Shape;1628;p8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9" name="Google Shape;1629;p86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630" name="Google Shape;1630;p86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1631" name="Google Shape;1631;p8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2" name="Google Shape;1632;p8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Google Shape;1633;p8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8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6567" y="2378722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5" name="Google Shape;1635;p8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6" name="Google Shape;1636;p8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7" name="Google Shape;1637;p86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638" name="Google Shape;1638;p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86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40" name="Google Shape;1640;p86"/>
          <p:cNvSpPr txBox="1"/>
          <p:nvPr/>
        </p:nvSpPr>
        <p:spPr>
          <a:xfrm>
            <a:off x="563023" y="391150"/>
            <a:ext cx="50985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3333B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641" name="Google Shape;1641;p86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642" name="Google Shape;1642;p8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8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646" name="Google Shape;1646;p8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47" name="Google Shape;1647;p86"/>
          <p:cNvSpPr txBox="1"/>
          <p:nvPr>
            <p:ph idx="12" type="sldNum"/>
          </p:nvPr>
        </p:nvSpPr>
        <p:spPr>
          <a:xfrm>
            <a:off x="4627902" y="3137675"/>
            <a:ext cx="504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87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</a:t>
            </a:r>
            <a:r>
              <a:rPr lang="en-US" cap="small">
                <a:solidFill>
                  <a:srgbClr val="FFFFFF"/>
                </a:solidFill>
              </a:rPr>
              <a:t>nference</a:t>
            </a:r>
            <a:r>
              <a:rPr lang="en-US">
                <a:solidFill>
                  <a:srgbClr val="FFFFFF"/>
                </a:solidFill>
              </a:rPr>
              <a:t>: M</a:t>
            </a:r>
            <a:r>
              <a:rPr lang="en-US" cap="small">
                <a:solidFill>
                  <a:srgbClr val="FFFFFF"/>
                </a:solidFill>
              </a:rPr>
              <a:t>aking</a:t>
            </a:r>
            <a:r>
              <a:rPr lang="en-US">
                <a:solidFill>
                  <a:srgbClr val="FFFFFF"/>
                </a:solidFill>
              </a:rPr>
              <a:t> P</a:t>
            </a:r>
            <a:r>
              <a:rPr lang="en-US" cap="small">
                <a:solidFill>
                  <a:srgbClr val="FFFFFF"/>
                </a:solidFill>
              </a:rPr>
              <a:t>redictions</a:t>
            </a:r>
            <a:endParaRPr/>
          </a:p>
        </p:txBody>
      </p:sp>
      <p:grpSp>
        <p:nvGrpSpPr>
          <p:cNvPr id="1653" name="Google Shape;1653;p87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654" name="Google Shape;1654;p8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7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7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8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658" name="Google Shape;1658;p8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59" name="Google Shape;1659;p87"/>
          <p:cNvSpPr txBox="1"/>
          <p:nvPr>
            <p:ph idx="12" type="sldNum"/>
          </p:nvPr>
        </p:nvSpPr>
        <p:spPr>
          <a:xfrm>
            <a:off x="4627902" y="3137675"/>
            <a:ext cx="520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660" name="Google Shape;1660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053723" cy="24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88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</a:t>
            </a:r>
            <a:r>
              <a:rPr lang="en-US" cap="small">
                <a:solidFill>
                  <a:srgbClr val="FFFFFF"/>
                </a:solidFill>
              </a:rPr>
              <a:t>nference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endParaRPr/>
          </a:p>
        </p:txBody>
      </p:sp>
      <p:grpSp>
        <p:nvGrpSpPr>
          <p:cNvPr id="1666" name="Google Shape;1666;p8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667" name="Google Shape;1667;p8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0" name="Google Shape;1670;p8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671" name="Google Shape;1671;p8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72" name="Google Shape;1672;p88"/>
          <p:cNvSpPr txBox="1"/>
          <p:nvPr>
            <p:ph idx="12" type="sldNum"/>
          </p:nvPr>
        </p:nvSpPr>
        <p:spPr>
          <a:xfrm>
            <a:off x="4627902" y="3137675"/>
            <a:ext cx="536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673" name="Google Shape;1673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25"/>
            <a:ext cx="5446450" cy="254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89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679" name="Google Shape;167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89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681" name="Google Shape;168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89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683" name="Google Shape;1683;p89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1684" name="Google Shape;1684;p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8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8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8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9" name="Google Shape;1689;p89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690" name="Google Shape;1690;p89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1691" name="Google Shape;1691;p8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8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8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8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6567" y="256218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7" name="Google Shape;1697;p89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698" name="Google Shape;1698;p8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89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00" name="Google Shape;1700;p89"/>
          <p:cNvSpPr txBox="1"/>
          <p:nvPr/>
        </p:nvSpPr>
        <p:spPr>
          <a:xfrm>
            <a:off x="563023" y="391150"/>
            <a:ext cx="49623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3333B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701" name="Google Shape;1701;p89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702" name="Google Shape;1702;p8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5" name="Google Shape;1705;p8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706" name="Google Shape;1706;p8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07" name="Google Shape;1707;p89"/>
          <p:cNvSpPr txBox="1"/>
          <p:nvPr>
            <p:ph idx="12" type="sldNum"/>
          </p:nvPr>
        </p:nvSpPr>
        <p:spPr>
          <a:xfrm>
            <a:off x="4627901" y="3137675"/>
            <a:ext cx="464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90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</a:t>
            </a:r>
            <a:r>
              <a:rPr lang="en-US" cap="small">
                <a:solidFill>
                  <a:srgbClr val="FFFFFF"/>
                </a:solidFill>
              </a:rPr>
              <a:t>valuation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etrics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endParaRPr/>
          </a:p>
        </p:txBody>
      </p:sp>
      <p:grpSp>
        <p:nvGrpSpPr>
          <p:cNvPr id="1713" name="Google Shape;1713;p90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714" name="Google Shape;1714;p9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9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9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7" name="Google Shape;1717;p9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718" name="Google Shape;1718;p9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19" name="Google Shape;1719;p90"/>
          <p:cNvSpPr txBox="1"/>
          <p:nvPr>
            <p:ph idx="12" type="sldNum"/>
          </p:nvPr>
        </p:nvSpPr>
        <p:spPr>
          <a:xfrm>
            <a:off x="4627902" y="3137675"/>
            <a:ext cx="516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720" name="Google Shape;1720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35"/>
            <a:ext cx="5171032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91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r>
              <a:rPr lang="en-US" cap="small">
                <a:solidFill>
                  <a:srgbClr val="FFFFFF"/>
                </a:solidFill>
              </a:rPr>
              <a:t>onfusion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atrix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for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endParaRPr/>
          </a:p>
        </p:txBody>
      </p:sp>
      <p:sp>
        <p:nvSpPr>
          <p:cNvPr id="1726" name="Google Shape;1726;p91"/>
          <p:cNvSpPr txBox="1"/>
          <p:nvPr/>
        </p:nvSpPr>
        <p:spPr>
          <a:xfrm>
            <a:off x="347294" y="470527"/>
            <a:ext cx="3269615" cy="531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Example: 3-class confusion matrix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91"/>
          <p:cNvSpPr txBox="1"/>
          <p:nvPr/>
        </p:nvSpPr>
        <p:spPr>
          <a:xfrm rot="-5400000">
            <a:off x="1452436" y="1350976"/>
            <a:ext cx="405765" cy="1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28" name="Google Shape;1728;p91"/>
          <p:cNvGraphicFramePr/>
          <p:nvPr/>
        </p:nvGraphicFramePr>
        <p:xfrm>
          <a:off x="1778939" y="10170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{37CF9B99-1A54-4043-8D43-75C37FF1125C}</a:tableStyleId>
              </a:tblPr>
              <a:tblGrid>
                <a:gridCol w="612775"/>
                <a:gridCol w="612775"/>
                <a:gridCol w="612775"/>
                <a:gridCol w="612775"/>
              </a:tblGrid>
              <a:tr h="18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1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2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3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1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2F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37465" marR="0" rtl="0" algn="ctr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CCCC"/>
                    </a:solidFill>
                  </a:tcPr>
                </a:tc>
              </a:tr>
              <a:tr h="181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2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37465" marR="0" rtl="0" algn="ctr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38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2FFB2"/>
                    </a:solidFill>
                  </a:tcPr>
                </a:tc>
                <a:tc vMerge="1"/>
              </a:tr>
              <a:tr h="18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2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3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52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7465" marR="0" rtl="0" algn="ctr">
                        <a:lnSpc>
                          <a:spcPct val="1152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44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FFB2"/>
                    </a:solidFill>
                  </a:tcPr>
                </a:tc>
              </a:tr>
            </a:tbl>
          </a:graphicData>
        </a:graphic>
      </p:graphicFrame>
      <p:grpSp>
        <p:nvGrpSpPr>
          <p:cNvPr id="1729" name="Google Shape;1729;p91"/>
          <p:cNvGrpSpPr/>
          <p:nvPr/>
        </p:nvGrpSpPr>
        <p:grpSpPr>
          <a:xfrm>
            <a:off x="513702" y="2137524"/>
            <a:ext cx="69291" cy="694562"/>
            <a:chOff x="513702" y="2137524"/>
            <a:chExt cx="69291" cy="694562"/>
          </a:xfrm>
        </p:grpSpPr>
        <p:pic>
          <p:nvPicPr>
            <p:cNvPr id="1730" name="Google Shape;1730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213752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1" name="Google Shape;1731;p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234594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554376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2762795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4" name="Google Shape;1734;p91"/>
          <p:cNvSpPr txBox="1"/>
          <p:nvPr/>
        </p:nvSpPr>
        <p:spPr>
          <a:xfrm>
            <a:off x="347294" y="1802801"/>
            <a:ext cx="3673475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Interpretation: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370840" rtl="0" algn="l">
              <a:lnSpc>
                <a:spcPct val="1302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Diagonal (green): Correct predictions (45, 38, 44) Off-diagonal (red): Misclassifications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3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Row sums: Total actual examples per class (50, 50, 50) Column sums: Total predicted examples per class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Accuracy: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45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38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44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/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150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.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847 or 84.7%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5" name="Google Shape;1735;p91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736" name="Google Shape;1736;p9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91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91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9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740" name="Google Shape;1740;p9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41" name="Google Shape;1741;p91"/>
          <p:cNvSpPr txBox="1"/>
          <p:nvPr>
            <p:ph idx="12" type="sldNum"/>
          </p:nvPr>
        </p:nvSpPr>
        <p:spPr>
          <a:xfrm>
            <a:off x="4627903" y="3137675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92"/>
          <p:cNvSpPr txBox="1"/>
          <p:nvPr>
            <p:ph type="title"/>
          </p:nvPr>
        </p:nvSpPr>
        <p:spPr>
          <a:xfrm>
            <a:off x="95300" y="109545"/>
            <a:ext cx="207772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</a:t>
            </a:r>
            <a:r>
              <a:rPr lang="en-US" cap="small">
                <a:solidFill>
                  <a:srgbClr val="FFFFFF"/>
                </a:solidFill>
              </a:rPr>
              <a:t>er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r>
              <a:rPr lang="en-US">
                <a:solidFill>
                  <a:srgbClr val="FFFFFF"/>
                </a:solidFill>
              </a:rPr>
              <a:t> M</a:t>
            </a:r>
            <a:r>
              <a:rPr lang="en-US" cap="small">
                <a:solidFill>
                  <a:srgbClr val="FFFFFF"/>
                </a:solidFill>
              </a:rPr>
              <a:t>etrics</a:t>
            </a:r>
            <a:endParaRPr/>
          </a:p>
        </p:txBody>
      </p:sp>
      <p:sp>
        <p:nvSpPr>
          <p:cNvPr id="1747" name="Google Shape;1747;p92"/>
          <p:cNvSpPr txBox="1"/>
          <p:nvPr/>
        </p:nvSpPr>
        <p:spPr>
          <a:xfrm>
            <a:off x="347294" y="379042"/>
            <a:ext cx="4728845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For each class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, compute: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Precision for class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Of all predictions for class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, what fraction were correct?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92"/>
          <p:cNvSpPr txBox="1"/>
          <p:nvPr/>
        </p:nvSpPr>
        <p:spPr>
          <a:xfrm>
            <a:off x="2088121" y="1015535"/>
            <a:ext cx="1569085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875664" rt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latin typeface="Arial"/>
                <a:ea typeface="Arial"/>
                <a:cs typeface="Arial"/>
                <a:sym typeface="Arial"/>
              </a:rPr>
              <a:t>	TP</a:t>
            </a:r>
            <a:r>
              <a:rPr baseline="-25000" i="1" lang="en-US" sz="1050" u="sng">
                <a:latin typeface="Arial"/>
                <a:ea typeface="Arial"/>
                <a:cs typeface="Arial"/>
                <a:sym typeface="Arial"/>
              </a:rPr>
              <a:t>k	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9" name="Google Shape;1749;p92"/>
          <p:cNvSpPr txBox="1"/>
          <p:nvPr/>
        </p:nvSpPr>
        <p:spPr>
          <a:xfrm>
            <a:off x="5144350" y="1118252"/>
            <a:ext cx="2686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(32)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92"/>
          <p:cNvSpPr txBox="1"/>
          <p:nvPr/>
        </p:nvSpPr>
        <p:spPr>
          <a:xfrm>
            <a:off x="321894" y="1207208"/>
            <a:ext cx="4838700" cy="490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6422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TP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FP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k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Recall for class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Of all actual class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examples, what fraction did we identify?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92"/>
          <p:cNvSpPr txBox="1"/>
          <p:nvPr/>
        </p:nvSpPr>
        <p:spPr>
          <a:xfrm>
            <a:off x="2175510" y="1798502"/>
            <a:ext cx="1393825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693420" rt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latin typeface="Arial"/>
                <a:ea typeface="Arial"/>
                <a:cs typeface="Arial"/>
                <a:sym typeface="Arial"/>
              </a:rPr>
              <a:t>	TP</a:t>
            </a:r>
            <a:r>
              <a:rPr baseline="-25000" i="1" lang="en-US" sz="1050" u="sng">
                <a:latin typeface="Arial"/>
                <a:ea typeface="Arial"/>
                <a:cs typeface="Arial"/>
                <a:sym typeface="Arial"/>
              </a:rPr>
              <a:t>k	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2" name="Google Shape;1752;p92"/>
          <p:cNvSpPr txBox="1"/>
          <p:nvPr/>
        </p:nvSpPr>
        <p:spPr>
          <a:xfrm>
            <a:off x="2831249" y="1990188"/>
            <a:ext cx="72263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TP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FN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k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92"/>
          <p:cNvSpPr txBox="1"/>
          <p:nvPr/>
        </p:nvSpPr>
        <p:spPr>
          <a:xfrm>
            <a:off x="5144350" y="1901220"/>
            <a:ext cx="2686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(33)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92"/>
          <p:cNvSpPr txBox="1"/>
          <p:nvPr/>
        </p:nvSpPr>
        <p:spPr>
          <a:xfrm>
            <a:off x="347294" y="2291186"/>
            <a:ext cx="128079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F1 Score for class </a:t>
            </a:r>
            <a:r>
              <a:rPr i="1"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92"/>
          <p:cNvSpPr txBox="1"/>
          <p:nvPr/>
        </p:nvSpPr>
        <p:spPr>
          <a:xfrm>
            <a:off x="1916036" y="2657213"/>
            <a:ext cx="20256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92"/>
          <p:cNvSpPr txBox="1"/>
          <p:nvPr/>
        </p:nvSpPr>
        <p:spPr>
          <a:xfrm>
            <a:off x="2092579" y="2725533"/>
            <a:ext cx="7112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k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92"/>
          <p:cNvSpPr txBox="1"/>
          <p:nvPr/>
        </p:nvSpPr>
        <p:spPr>
          <a:xfrm>
            <a:off x="2170341" y="2539311"/>
            <a:ext cx="166878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8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baseline="-25000" lang="en-US" sz="1575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-25000" lang="en-US" sz="1800">
                <a:latin typeface="Lucida Sans"/>
                <a:ea typeface="Lucida Sans"/>
                <a:cs typeface="Lucida Sans"/>
                <a:sym typeface="Lucida Sans"/>
              </a:rPr>
              <a:t>· </a:t>
            </a:r>
            <a:r>
              <a:rPr lang="en-US" sz="1050" u="sng"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baseline="-25000" i="1" lang="en-US" sz="1050" u="sng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 u="sng"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1050" u="sng"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baseline="-25000" i="1" lang="en-US" sz="1050" u="sng">
                <a:latin typeface="Arial"/>
                <a:ea typeface="Arial"/>
                <a:cs typeface="Arial"/>
                <a:sym typeface="Arial"/>
              </a:rPr>
              <a:t>k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92"/>
          <p:cNvSpPr txBox="1"/>
          <p:nvPr/>
        </p:nvSpPr>
        <p:spPr>
          <a:xfrm>
            <a:off x="2530182" y="2746169"/>
            <a:ext cx="130746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k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92"/>
          <p:cNvSpPr txBox="1"/>
          <p:nvPr/>
        </p:nvSpPr>
        <p:spPr>
          <a:xfrm>
            <a:off x="5144350" y="2657213"/>
            <a:ext cx="26860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(34)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0" name="Google Shape;1760;p92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761" name="Google Shape;1761;p9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92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92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4" name="Google Shape;1764;p9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765" name="Google Shape;1765;p9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66" name="Google Shape;1766;p92"/>
          <p:cNvSpPr txBox="1"/>
          <p:nvPr>
            <p:ph idx="12" type="sldNum"/>
          </p:nvPr>
        </p:nvSpPr>
        <p:spPr>
          <a:xfrm>
            <a:off x="4627902" y="3137675"/>
            <a:ext cx="516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93"/>
          <p:cNvSpPr txBox="1"/>
          <p:nvPr>
            <p:ph type="title"/>
          </p:nvPr>
        </p:nvSpPr>
        <p:spPr>
          <a:xfrm>
            <a:off x="95300" y="109545"/>
            <a:ext cx="245173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</a:t>
            </a:r>
            <a:r>
              <a:rPr lang="en-US" cap="small">
                <a:solidFill>
                  <a:srgbClr val="FFFFFF"/>
                </a:solidFill>
              </a:rPr>
              <a:t>veraging</a:t>
            </a:r>
            <a:r>
              <a:rPr lang="en-US">
                <a:solidFill>
                  <a:srgbClr val="FFFFFF"/>
                </a:solidFill>
              </a:rPr>
              <a:t>  S</a:t>
            </a:r>
            <a:r>
              <a:rPr lang="en-US" cap="small">
                <a:solidFill>
                  <a:srgbClr val="FFFFFF"/>
                </a:solidFill>
              </a:rPr>
              <a:t>trategies</a:t>
            </a:r>
            <a:endParaRPr/>
          </a:p>
        </p:txBody>
      </p:sp>
      <p:grpSp>
        <p:nvGrpSpPr>
          <p:cNvPr id="1772" name="Google Shape;1772;p93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773" name="Google Shape;1773;p9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93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93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6" name="Google Shape;1776;p9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777" name="Google Shape;1777;p9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78" name="Google Shape;1778;p93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779" name="Google Shape;1779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08775"/>
            <a:ext cx="5260549" cy="25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94"/>
          <p:cNvSpPr txBox="1"/>
          <p:nvPr>
            <p:ph type="title"/>
          </p:nvPr>
        </p:nvSpPr>
        <p:spPr>
          <a:xfrm>
            <a:off x="95300" y="109545"/>
            <a:ext cx="189611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op</a:t>
            </a:r>
            <a:r>
              <a:rPr lang="en-US">
                <a:solidFill>
                  <a:srgbClr val="FFFFFF"/>
                </a:solidFill>
              </a:rPr>
              <a:t>-K A</a:t>
            </a:r>
            <a:r>
              <a:rPr lang="en-US" cap="small">
                <a:solidFill>
                  <a:srgbClr val="FFFFFF"/>
                </a:solidFill>
              </a:rPr>
              <a:t>ccuracy</a:t>
            </a:r>
            <a:endParaRPr/>
          </a:p>
        </p:txBody>
      </p:sp>
      <p:sp>
        <p:nvSpPr>
          <p:cNvPr id="1785" name="Google Shape;1785;p94"/>
          <p:cNvSpPr txBox="1"/>
          <p:nvPr/>
        </p:nvSpPr>
        <p:spPr>
          <a:xfrm>
            <a:off x="347294" y="515368"/>
            <a:ext cx="414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5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For problems with many classes (e.g., ImageNet with 1000 classes):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Top-K Accuracy: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Correct if true class is in top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predictions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6" name="Google Shape;1786;p94"/>
          <p:cNvGrpSpPr/>
          <p:nvPr/>
        </p:nvGrpSpPr>
        <p:grpSpPr>
          <a:xfrm>
            <a:off x="513702" y="1889721"/>
            <a:ext cx="69291" cy="1130707"/>
            <a:chOff x="513702" y="1889721"/>
            <a:chExt cx="69291" cy="1130707"/>
          </a:xfrm>
        </p:grpSpPr>
        <p:pic>
          <p:nvPicPr>
            <p:cNvPr id="1787" name="Google Shape;178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188972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8" name="Google Shape;1788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210135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9" name="Google Shape;1789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252787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0" name="Google Shape;1790;p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273950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1" name="Google Shape;1791;p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295113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2" name="Google Shape;1792;p94"/>
          <p:cNvSpPr txBox="1"/>
          <p:nvPr/>
        </p:nvSpPr>
        <p:spPr>
          <a:xfrm>
            <a:off x="347294" y="1549652"/>
            <a:ext cx="4257040" cy="151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Image classification with 1000 classes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481965" rtl="0" algn="l">
              <a:lnSpc>
                <a:spcPct val="1323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Top-1 accuracy: Is the highest probability class correct? Top-5 accuracy: Is the true class in the top 5 predictions?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Why useful?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More forgiving metric for large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K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09880" marR="5080" rtl="0" algn="l">
              <a:lnSpc>
                <a:spcPct val="13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Arial"/>
                <a:ea typeface="Arial"/>
                <a:cs typeface="Arial"/>
                <a:sym typeface="Arial"/>
              </a:rPr>
              <a:t>Captures whether model has correct class among top candidates Standard in ImageNet challenge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3" name="Google Shape;1793;p94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794" name="Google Shape;1794;p9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9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9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7" name="Google Shape;1797;p9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798" name="Google Shape;1798;p9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99" name="Google Shape;1799;p94"/>
          <p:cNvSpPr txBox="1"/>
          <p:nvPr>
            <p:ph idx="12" type="sldNum"/>
          </p:nvPr>
        </p:nvSpPr>
        <p:spPr>
          <a:xfrm>
            <a:off x="4627901" y="3137675"/>
            <a:ext cx="456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800" name="Google Shape;1800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7700" y="994375"/>
            <a:ext cx="5294224" cy="5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9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 cap="small">
                <a:solidFill>
                  <a:srgbClr val="FFFFFF"/>
                </a:solidFill>
              </a:rPr>
              <a:t>ummary</a:t>
            </a:r>
            <a:r>
              <a:rPr lang="en-US">
                <a:solidFill>
                  <a:srgbClr val="FFFFFF"/>
                </a:solidFill>
              </a:rPr>
              <a:t>:  M</a:t>
            </a:r>
            <a:r>
              <a:rPr lang="en-US" cap="small">
                <a:solidFill>
                  <a:srgbClr val="FFFFFF"/>
                </a:solidFill>
              </a:rPr>
              <a:t>ulticlass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endParaRPr/>
          </a:p>
        </p:txBody>
      </p:sp>
      <p:grpSp>
        <p:nvGrpSpPr>
          <p:cNvPr id="1806" name="Google Shape;1806;p95"/>
          <p:cNvGrpSpPr/>
          <p:nvPr/>
        </p:nvGrpSpPr>
        <p:grpSpPr>
          <a:xfrm>
            <a:off x="1188212" y="621798"/>
            <a:ext cx="3348444" cy="2268226"/>
            <a:chOff x="1188212" y="621798"/>
            <a:chExt cx="3348444" cy="2268226"/>
          </a:xfrm>
        </p:grpSpPr>
        <p:sp>
          <p:nvSpPr>
            <p:cNvPr id="1807" name="Google Shape;1807;p95"/>
            <p:cNvSpPr/>
            <p:nvPr/>
          </p:nvSpPr>
          <p:spPr>
            <a:xfrm>
              <a:off x="1188212" y="621798"/>
              <a:ext cx="1368425" cy="828040"/>
            </a:xfrm>
            <a:custGeom>
              <a:rect b="b" l="l" r="r" t="t"/>
              <a:pathLst>
                <a:path extrusionOk="0" h="828040" w="1368425">
                  <a:moveTo>
                    <a:pt x="1317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77401"/>
                  </a:lnTo>
                  <a:lnTo>
                    <a:pt x="3977" y="797101"/>
                  </a:lnTo>
                  <a:lnTo>
                    <a:pt x="14823" y="813188"/>
                  </a:lnTo>
                  <a:lnTo>
                    <a:pt x="30910" y="824034"/>
                  </a:lnTo>
                  <a:lnTo>
                    <a:pt x="50610" y="828012"/>
                  </a:lnTo>
                  <a:lnTo>
                    <a:pt x="1317407" y="828012"/>
                  </a:lnTo>
                  <a:lnTo>
                    <a:pt x="1337107" y="824034"/>
                  </a:lnTo>
                  <a:lnTo>
                    <a:pt x="1353195" y="813188"/>
                  </a:lnTo>
                  <a:lnTo>
                    <a:pt x="1364041" y="797101"/>
                  </a:lnTo>
                  <a:lnTo>
                    <a:pt x="1368018" y="777401"/>
                  </a:lnTo>
                  <a:lnTo>
                    <a:pt x="1368018" y="50610"/>
                  </a:lnTo>
                  <a:lnTo>
                    <a:pt x="1364041" y="30910"/>
                  </a:lnTo>
                  <a:lnTo>
                    <a:pt x="1353195" y="14823"/>
                  </a:lnTo>
                  <a:lnTo>
                    <a:pt x="1337107" y="3977"/>
                  </a:lnTo>
                  <a:lnTo>
                    <a:pt x="1317407" y="0"/>
                  </a:lnTo>
                  <a:close/>
                </a:path>
              </a:pathLst>
            </a:custGeom>
            <a:solidFill>
              <a:srgbClr val="F8FC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95"/>
            <p:cNvSpPr/>
            <p:nvPr/>
          </p:nvSpPr>
          <p:spPr>
            <a:xfrm>
              <a:off x="1188212" y="621798"/>
              <a:ext cx="1368425" cy="828040"/>
            </a:xfrm>
            <a:custGeom>
              <a:rect b="b" l="l" r="r" t="t"/>
              <a:pathLst>
                <a:path extrusionOk="0" h="828040" w="1368425">
                  <a:moveTo>
                    <a:pt x="1317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77401"/>
                  </a:lnTo>
                  <a:lnTo>
                    <a:pt x="3977" y="797101"/>
                  </a:lnTo>
                  <a:lnTo>
                    <a:pt x="14823" y="813188"/>
                  </a:lnTo>
                  <a:lnTo>
                    <a:pt x="30910" y="824034"/>
                  </a:lnTo>
                  <a:lnTo>
                    <a:pt x="50610" y="828012"/>
                  </a:lnTo>
                  <a:lnTo>
                    <a:pt x="1317407" y="828012"/>
                  </a:lnTo>
                  <a:lnTo>
                    <a:pt x="1337107" y="824034"/>
                  </a:lnTo>
                  <a:lnTo>
                    <a:pt x="1353195" y="813188"/>
                  </a:lnTo>
                  <a:lnTo>
                    <a:pt x="1364041" y="797101"/>
                  </a:lnTo>
                  <a:lnTo>
                    <a:pt x="1368018" y="777401"/>
                  </a:lnTo>
                  <a:lnTo>
                    <a:pt x="1368018" y="50610"/>
                  </a:lnTo>
                  <a:lnTo>
                    <a:pt x="1364041" y="30910"/>
                  </a:lnTo>
                  <a:lnTo>
                    <a:pt x="1353195" y="14823"/>
                  </a:lnTo>
                  <a:lnTo>
                    <a:pt x="1337107" y="3977"/>
                  </a:lnTo>
                  <a:lnTo>
                    <a:pt x="1317407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6C3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95"/>
            <p:cNvSpPr/>
            <p:nvPr/>
          </p:nvSpPr>
          <p:spPr>
            <a:xfrm>
              <a:off x="3168231" y="621804"/>
              <a:ext cx="1368425" cy="2268220"/>
            </a:xfrm>
            <a:custGeom>
              <a:rect b="b" l="l" r="r" t="t"/>
              <a:pathLst>
                <a:path extrusionOk="0" h="2268220" w="1368425">
                  <a:moveTo>
                    <a:pt x="1368018" y="1490624"/>
                  </a:moveTo>
                  <a:lnTo>
                    <a:pt x="1364030" y="1470926"/>
                  </a:lnTo>
                  <a:lnTo>
                    <a:pt x="1353185" y="1454835"/>
                  </a:lnTo>
                  <a:lnTo>
                    <a:pt x="1337106" y="1443990"/>
                  </a:lnTo>
                  <a:lnTo>
                    <a:pt x="1317409" y="1440014"/>
                  </a:lnTo>
                  <a:lnTo>
                    <a:pt x="50622" y="1440014"/>
                  </a:lnTo>
                  <a:lnTo>
                    <a:pt x="30911" y="1443990"/>
                  </a:lnTo>
                  <a:lnTo>
                    <a:pt x="14820" y="1454835"/>
                  </a:lnTo>
                  <a:lnTo>
                    <a:pt x="3975" y="1470926"/>
                  </a:lnTo>
                  <a:lnTo>
                    <a:pt x="0" y="1490624"/>
                  </a:lnTo>
                  <a:lnTo>
                    <a:pt x="0" y="2217420"/>
                  </a:lnTo>
                  <a:lnTo>
                    <a:pt x="3975" y="2237117"/>
                  </a:lnTo>
                  <a:lnTo>
                    <a:pt x="14820" y="2253208"/>
                  </a:lnTo>
                  <a:lnTo>
                    <a:pt x="30911" y="2264054"/>
                  </a:lnTo>
                  <a:lnTo>
                    <a:pt x="50622" y="2268029"/>
                  </a:lnTo>
                  <a:lnTo>
                    <a:pt x="1317409" y="2268029"/>
                  </a:lnTo>
                  <a:lnTo>
                    <a:pt x="1337106" y="2264054"/>
                  </a:lnTo>
                  <a:lnTo>
                    <a:pt x="1353185" y="2253208"/>
                  </a:lnTo>
                  <a:lnTo>
                    <a:pt x="1364030" y="2237117"/>
                  </a:lnTo>
                  <a:lnTo>
                    <a:pt x="1368018" y="2217420"/>
                  </a:lnTo>
                  <a:lnTo>
                    <a:pt x="1368018" y="1490624"/>
                  </a:lnTo>
                  <a:close/>
                </a:path>
                <a:path extrusionOk="0" h="2268220" w="1368425">
                  <a:moveTo>
                    <a:pt x="1368018" y="50609"/>
                  </a:moveTo>
                  <a:lnTo>
                    <a:pt x="1364030" y="30911"/>
                  </a:lnTo>
                  <a:lnTo>
                    <a:pt x="1353185" y="14820"/>
                  </a:lnTo>
                  <a:lnTo>
                    <a:pt x="1337106" y="3975"/>
                  </a:lnTo>
                  <a:lnTo>
                    <a:pt x="1317409" y="0"/>
                  </a:lnTo>
                  <a:lnTo>
                    <a:pt x="50622" y="0"/>
                  </a:lnTo>
                  <a:lnTo>
                    <a:pt x="30911" y="3975"/>
                  </a:lnTo>
                  <a:lnTo>
                    <a:pt x="14820" y="14820"/>
                  </a:lnTo>
                  <a:lnTo>
                    <a:pt x="3975" y="30911"/>
                  </a:lnTo>
                  <a:lnTo>
                    <a:pt x="0" y="50609"/>
                  </a:lnTo>
                  <a:lnTo>
                    <a:pt x="0" y="777405"/>
                  </a:lnTo>
                  <a:lnTo>
                    <a:pt x="3975" y="797102"/>
                  </a:lnTo>
                  <a:lnTo>
                    <a:pt x="14820" y="813193"/>
                  </a:lnTo>
                  <a:lnTo>
                    <a:pt x="30911" y="824039"/>
                  </a:lnTo>
                  <a:lnTo>
                    <a:pt x="50622" y="828014"/>
                  </a:lnTo>
                  <a:lnTo>
                    <a:pt x="1317409" y="828014"/>
                  </a:lnTo>
                  <a:lnTo>
                    <a:pt x="1337106" y="824039"/>
                  </a:lnTo>
                  <a:lnTo>
                    <a:pt x="1353185" y="813193"/>
                  </a:lnTo>
                  <a:lnTo>
                    <a:pt x="1364030" y="797102"/>
                  </a:lnTo>
                  <a:lnTo>
                    <a:pt x="1368018" y="777405"/>
                  </a:lnTo>
                  <a:lnTo>
                    <a:pt x="1368018" y="50609"/>
                  </a:lnTo>
                  <a:close/>
                </a:path>
              </a:pathLst>
            </a:custGeom>
            <a:solidFill>
              <a:srgbClr val="F8FC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95"/>
            <p:cNvSpPr/>
            <p:nvPr/>
          </p:nvSpPr>
          <p:spPr>
            <a:xfrm>
              <a:off x="3168231" y="2061815"/>
              <a:ext cx="1368425" cy="828040"/>
            </a:xfrm>
            <a:custGeom>
              <a:rect b="b" l="l" r="r" t="t"/>
              <a:pathLst>
                <a:path extrusionOk="0" h="828039" w="1368425">
                  <a:moveTo>
                    <a:pt x="1317409" y="0"/>
                  </a:moveTo>
                  <a:lnTo>
                    <a:pt x="50622" y="0"/>
                  </a:lnTo>
                  <a:lnTo>
                    <a:pt x="30919" y="3977"/>
                  </a:lnTo>
                  <a:lnTo>
                    <a:pt x="14828" y="14823"/>
                  </a:lnTo>
                  <a:lnTo>
                    <a:pt x="3978" y="30910"/>
                  </a:lnTo>
                  <a:lnTo>
                    <a:pt x="0" y="50610"/>
                  </a:lnTo>
                  <a:lnTo>
                    <a:pt x="0" y="777401"/>
                  </a:lnTo>
                  <a:lnTo>
                    <a:pt x="3978" y="797101"/>
                  </a:lnTo>
                  <a:lnTo>
                    <a:pt x="14828" y="813188"/>
                  </a:lnTo>
                  <a:lnTo>
                    <a:pt x="30919" y="824034"/>
                  </a:lnTo>
                  <a:lnTo>
                    <a:pt x="50622" y="828012"/>
                  </a:lnTo>
                  <a:lnTo>
                    <a:pt x="1317409" y="828012"/>
                  </a:lnTo>
                  <a:lnTo>
                    <a:pt x="1337109" y="824034"/>
                  </a:lnTo>
                  <a:lnTo>
                    <a:pt x="1353196" y="813188"/>
                  </a:lnTo>
                  <a:lnTo>
                    <a:pt x="1364041" y="797101"/>
                  </a:lnTo>
                  <a:lnTo>
                    <a:pt x="1368018" y="777401"/>
                  </a:lnTo>
                  <a:lnTo>
                    <a:pt x="1368018" y="50610"/>
                  </a:lnTo>
                  <a:lnTo>
                    <a:pt x="1364041" y="30910"/>
                  </a:lnTo>
                  <a:lnTo>
                    <a:pt x="1353196" y="14823"/>
                  </a:lnTo>
                  <a:lnTo>
                    <a:pt x="1337109" y="3977"/>
                  </a:lnTo>
                  <a:lnTo>
                    <a:pt x="1317409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6C3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95"/>
            <p:cNvSpPr/>
            <p:nvPr/>
          </p:nvSpPr>
          <p:spPr>
            <a:xfrm>
              <a:off x="1188212" y="2061815"/>
              <a:ext cx="1368425" cy="828040"/>
            </a:xfrm>
            <a:custGeom>
              <a:rect b="b" l="l" r="r" t="t"/>
              <a:pathLst>
                <a:path extrusionOk="0" h="828039" w="1368425">
                  <a:moveTo>
                    <a:pt x="1317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77401"/>
                  </a:lnTo>
                  <a:lnTo>
                    <a:pt x="3977" y="797101"/>
                  </a:lnTo>
                  <a:lnTo>
                    <a:pt x="14823" y="813188"/>
                  </a:lnTo>
                  <a:lnTo>
                    <a:pt x="30910" y="824034"/>
                  </a:lnTo>
                  <a:lnTo>
                    <a:pt x="50610" y="828012"/>
                  </a:lnTo>
                  <a:lnTo>
                    <a:pt x="1317407" y="828012"/>
                  </a:lnTo>
                  <a:lnTo>
                    <a:pt x="1337107" y="824034"/>
                  </a:lnTo>
                  <a:lnTo>
                    <a:pt x="1353195" y="813188"/>
                  </a:lnTo>
                  <a:lnTo>
                    <a:pt x="1364041" y="797101"/>
                  </a:lnTo>
                  <a:lnTo>
                    <a:pt x="1368018" y="777401"/>
                  </a:lnTo>
                  <a:lnTo>
                    <a:pt x="1368018" y="50610"/>
                  </a:lnTo>
                  <a:lnTo>
                    <a:pt x="1364041" y="30910"/>
                  </a:lnTo>
                  <a:lnTo>
                    <a:pt x="1353195" y="14823"/>
                  </a:lnTo>
                  <a:lnTo>
                    <a:pt x="1337107" y="3977"/>
                  </a:lnTo>
                  <a:lnTo>
                    <a:pt x="1317407" y="0"/>
                  </a:lnTo>
                  <a:close/>
                </a:path>
              </a:pathLst>
            </a:custGeom>
            <a:solidFill>
              <a:srgbClr val="F8FC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95"/>
            <p:cNvSpPr/>
            <p:nvPr/>
          </p:nvSpPr>
          <p:spPr>
            <a:xfrm>
              <a:off x="1188212" y="2061815"/>
              <a:ext cx="1368425" cy="828040"/>
            </a:xfrm>
            <a:custGeom>
              <a:rect b="b" l="l" r="r" t="t"/>
              <a:pathLst>
                <a:path extrusionOk="0" h="828039" w="1368425">
                  <a:moveTo>
                    <a:pt x="131740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77401"/>
                  </a:lnTo>
                  <a:lnTo>
                    <a:pt x="3977" y="797101"/>
                  </a:lnTo>
                  <a:lnTo>
                    <a:pt x="14823" y="813188"/>
                  </a:lnTo>
                  <a:lnTo>
                    <a:pt x="30910" y="824034"/>
                  </a:lnTo>
                  <a:lnTo>
                    <a:pt x="50610" y="828012"/>
                  </a:lnTo>
                  <a:lnTo>
                    <a:pt x="1317407" y="828012"/>
                  </a:lnTo>
                  <a:lnTo>
                    <a:pt x="1337107" y="824034"/>
                  </a:lnTo>
                  <a:lnTo>
                    <a:pt x="1353195" y="813188"/>
                  </a:lnTo>
                  <a:lnTo>
                    <a:pt x="1364041" y="797101"/>
                  </a:lnTo>
                  <a:lnTo>
                    <a:pt x="1368018" y="777401"/>
                  </a:lnTo>
                  <a:lnTo>
                    <a:pt x="1368018" y="50610"/>
                  </a:lnTo>
                  <a:lnTo>
                    <a:pt x="1364041" y="30910"/>
                  </a:lnTo>
                  <a:lnTo>
                    <a:pt x="1353195" y="14823"/>
                  </a:lnTo>
                  <a:lnTo>
                    <a:pt x="1337107" y="3977"/>
                  </a:lnTo>
                  <a:lnTo>
                    <a:pt x="1317407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6C3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3" name="Google Shape;1813;p95"/>
          <p:cNvSpPr txBox="1"/>
          <p:nvPr/>
        </p:nvSpPr>
        <p:spPr>
          <a:xfrm>
            <a:off x="2105888" y="1663469"/>
            <a:ext cx="103505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Multi-class Class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95"/>
          <p:cNvSpPr txBox="1"/>
          <p:nvPr/>
        </p:nvSpPr>
        <p:spPr>
          <a:xfrm>
            <a:off x="1169861" y="589188"/>
            <a:ext cx="1405255" cy="739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0" lvl="0" marL="49339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1. Data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b="1" baseline="-25000" lang="en-US" sz="105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baseline="-25000" lang="en-US" sz="12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baseline="-25000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R</a:t>
            </a:r>
            <a:r>
              <a:rPr i="1" lang="en-US" sz="5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×(</a:t>
            </a:r>
            <a:r>
              <a:rPr i="1" lang="en-US" sz="50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+</a:t>
            </a:r>
            <a:r>
              <a:rPr lang="en-US" sz="5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sz="6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b="1" lang="en-US" sz="70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8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}</a:t>
            </a:r>
            <a:r>
              <a:rPr baseline="30000" i="1" lang="en-US" sz="75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30000" lang="en-US" sz="900">
                <a:latin typeface="Lucida Sans"/>
                <a:ea typeface="Lucida Sans"/>
                <a:cs typeface="Lucida Sans"/>
                <a:sym typeface="Lucida Sans"/>
              </a:rPr>
              <a:t>×</a:t>
            </a:r>
            <a:r>
              <a:rPr baseline="30000" i="1" lang="en-US" sz="7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(one-hot)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marR="8255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b="1" baseline="-25000" lang="en-US" sz="1050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baseline="-25000" lang="en-US" sz="12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baseline="-25000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R</a:t>
            </a: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i="1" lang="en-US" sz="50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+</a:t>
            </a:r>
            <a:r>
              <a:rPr lang="en-US" sz="5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600">
                <a:latin typeface="Lucida Sans"/>
                <a:ea typeface="Lucida Sans"/>
                <a:cs typeface="Lucida Sans"/>
                <a:sym typeface="Lucida Sans"/>
              </a:rPr>
              <a:t>)×</a:t>
            </a:r>
            <a:r>
              <a:rPr i="1" lang="en-US" sz="500">
                <a:latin typeface="Arial"/>
                <a:ea typeface="Arial"/>
                <a:cs typeface="Arial"/>
                <a:sym typeface="Arial"/>
              </a:rPr>
              <a:t>K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5" name="Google Shape;1815;p95"/>
          <p:cNvGrpSpPr/>
          <p:nvPr/>
        </p:nvGrpSpPr>
        <p:grpSpPr>
          <a:xfrm>
            <a:off x="3425301" y="781575"/>
            <a:ext cx="883834" cy="586413"/>
            <a:chOff x="3425301" y="781575"/>
            <a:chExt cx="883834" cy="586413"/>
          </a:xfrm>
        </p:grpSpPr>
        <p:pic>
          <p:nvPicPr>
            <p:cNvPr id="1816" name="Google Shape;1816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5301" y="860854"/>
              <a:ext cx="133889" cy="133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7" name="Google Shape;1817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25301" y="1112857"/>
              <a:ext cx="133889" cy="133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8" name="Google Shape;1818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42013" y="781575"/>
              <a:ext cx="220465" cy="220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Google Shape;1819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36069" y="1135629"/>
              <a:ext cx="232352" cy="232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0" name="Google Shape;1820;p95"/>
            <p:cNvSpPr/>
            <p:nvPr/>
          </p:nvSpPr>
          <p:spPr>
            <a:xfrm>
              <a:off x="4115460" y="855802"/>
              <a:ext cx="193675" cy="360045"/>
            </a:xfrm>
            <a:custGeom>
              <a:rect b="b" l="l" r="r" t="t"/>
              <a:pathLst>
                <a:path extrusionOk="0" h="360044" w="193675">
                  <a:moveTo>
                    <a:pt x="19357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193574" y="360004"/>
                  </a:lnTo>
                  <a:lnTo>
                    <a:pt x="193574" y="0"/>
                  </a:lnTo>
                  <a:close/>
                </a:path>
              </a:pathLst>
            </a:custGeom>
            <a:solidFill>
              <a:srgbClr val="C7D9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95"/>
            <p:cNvSpPr/>
            <p:nvPr/>
          </p:nvSpPr>
          <p:spPr>
            <a:xfrm>
              <a:off x="4115460" y="855802"/>
              <a:ext cx="193675" cy="360045"/>
            </a:xfrm>
            <a:custGeom>
              <a:rect b="b" l="l" r="r" t="t"/>
              <a:pathLst>
                <a:path extrusionOk="0" h="360044" w="193675">
                  <a:moveTo>
                    <a:pt x="0" y="360004"/>
                  </a:moveTo>
                  <a:lnTo>
                    <a:pt x="193574" y="360004"/>
                  </a:lnTo>
                  <a:lnTo>
                    <a:pt x="193574" y="0"/>
                  </a:lnTo>
                  <a:lnTo>
                    <a:pt x="0" y="0"/>
                  </a:lnTo>
                  <a:lnTo>
                    <a:pt x="0" y="36000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95"/>
            <p:cNvSpPr/>
            <p:nvPr/>
          </p:nvSpPr>
          <p:spPr>
            <a:xfrm>
              <a:off x="3558857" y="903020"/>
              <a:ext cx="181610" cy="18415"/>
            </a:xfrm>
            <a:custGeom>
              <a:rect b="b" l="l" r="r" t="t"/>
              <a:pathLst>
                <a:path extrusionOk="0" h="18415" w="181610">
                  <a:moveTo>
                    <a:pt x="0" y="18121"/>
                  </a:moveTo>
                  <a:lnTo>
                    <a:pt x="18119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95"/>
            <p:cNvSpPr/>
            <p:nvPr/>
          </p:nvSpPr>
          <p:spPr>
            <a:xfrm>
              <a:off x="3715575" y="879545"/>
              <a:ext cx="26034" cy="51435"/>
            </a:xfrm>
            <a:custGeom>
              <a:rect b="b" l="l" r="r" t="t"/>
              <a:pathLst>
                <a:path extrusionOk="0" h="51434" w="26035">
                  <a:moveTo>
                    <a:pt x="0" y="0"/>
                  </a:moveTo>
                  <a:lnTo>
                    <a:pt x="5077" y="9679"/>
                  </a:lnTo>
                  <a:lnTo>
                    <a:pt x="11354" y="16524"/>
                  </a:lnTo>
                  <a:lnTo>
                    <a:pt x="18387" y="20944"/>
                  </a:lnTo>
                  <a:lnTo>
                    <a:pt x="25730" y="23349"/>
                  </a:lnTo>
                  <a:lnTo>
                    <a:pt x="19008" y="27160"/>
                  </a:lnTo>
                  <a:lnTo>
                    <a:pt x="12990" y="32885"/>
                  </a:lnTo>
                  <a:lnTo>
                    <a:pt x="8192" y="40838"/>
                  </a:lnTo>
                  <a:lnTo>
                    <a:pt x="5132" y="5133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24" name="Google Shape;1824;p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40739" y="954584"/>
              <a:ext cx="225707" cy="296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5" name="Google Shape;1825;p9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52058" y="930209"/>
              <a:ext cx="161054" cy="8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9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949328" y="1081660"/>
              <a:ext cx="163963" cy="1129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7" name="Google Shape;1827;p95"/>
          <p:cNvSpPr txBox="1"/>
          <p:nvPr/>
        </p:nvSpPr>
        <p:spPr>
          <a:xfrm>
            <a:off x="3149881" y="2074721"/>
            <a:ext cx="1405255" cy="564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4832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3. Loss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412115" rtl="0" algn="l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Cross-Entropy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383540" rtl="0" algn="l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— </a:t>
            </a:r>
            <a:r>
              <a:rPr baseline="30000" lang="en-US" sz="1200"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i="1" lang="en-US" sz="7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-25000" i="1" lang="en-US" sz="750"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log 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ˆ</a:t>
            </a:r>
            <a:r>
              <a:rPr baseline="-25000" i="1" lang="en-US" sz="750">
                <a:latin typeface="Arial"/>
                <a:ea typeface="Arial"/>
                <a:cs typeface="Arial"/>
                <a:sym typeface="Arial"/>
              </a:rPr>
              <a:t>k</a:t>
            </a:r>
            <a:endParaRPr baseline="-25000" sz="7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8" name="Google Shape;1828;p95"/>
          <p:cNvGrpSpPr/>
          <p:nvPr/>
        </p:nvGrpSpPr>
        <p:grpSpPr>
          <a:xfrm>
            <a:off x="1495779" y="2463883"/>
            <a:ext cx="784926" cy="312420"/>
            <a:chOff x="1495779" y="2463883"/>
            <a:chExt cx="784926" cy="312420"/>
          </a:xfrm>
        </p:grpSpPr>
        <p:pic>
          <p:nvPicPr>
            <p:cNvPr id="1829" name="Google Shape;1829;p9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495779" y="2495381"/>
              <a:ext cx="248879" cy="2488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0" name="Google Shape;1830;p95"/>
            <p:cNvSpPr/>
            <p:nvPr/>
          </p:nvSpPr>
          <p:spPr>
            <a:xfrm>
              <a:off x="1968285" y="2463883"/>
              <a:ext cx="312420" cy="312420"/>
            </a:xfrm>
            <a:custGeom>
              <a:rect b="b" l="l" r="r" t="t"/>
              <a:pathLst>
                <a:path extrusionOk="0" h="312419" w="312419">
                  <a:moveTo>
                    <a:pt x="155938" y="0"/>
                  </a:moveTo>
                  <a:lnTo>
                    <a:pt x="106649" y="7949"/>
                  </a:lnTo>
                  <a:lnTo>
                    <a:pt x="63842" y="30086"/>
                  </a:lnTo>
                  <a:lnTo>
                    <a:pt x="30086" y="63842"/>
                  </a:lnTo>
                  <a:lnTo>
                    <a:pt x="7949" y="106649"/>
                  </a:lnTo>
                  <a:lnTo>
                    <a:pt x="0" y="155938"/>
                  </a:lnTo>
                  <a:lnTo>
                    <a:pt x="7949" y="205226"/>
                  </a:lnTo>
                  <a:lnTo>
                    <a:pt x="30086" y="248032"/>
                  </a:lnTo>
                  <a:lnTo>
                    <a:pt x="63842" y="281788"/>
                  </a:lnTo>
                  <a:lnTo>
                    <a:pt x="106649" y="303925"/>
                  </a:lnTo>
                  <a:lnTo>
                    <a:pt x="155938" y="311875"/>
                  </a:lnTo>
                  <a:lnTo>
                    <a:pt x="205226" y="303925"/>
                  </a:lnTo>
                  <a:lnTo>
                    <a:pt x="248033" y="281788"/>
                  </a:lnTo>
                  <a:lnTo>
                    <a:pt x="281789" y="248032"/>
                  </a:lnTo>
                  <a:lnTo>
                    <a:pt x="303926" y="205226"/>
                  </a:lnTo>
                  <a:lnTo>
                    <a:pt x="311876" y="155938"/>
                  </a:lnTo>
                  <a:lnTo>
                    <a:pt x="303926" y="106649"/>
                  </a:lnTo>
                  <a:lnTo>
                    <a:pt x="281789" y="63842"/>
                  </a:lnTo>
                  <a:lnTo>
                    <a:pt x="248033" y="30086"/>
                  </a:lnTo>
                  <a:lnTo>
                    <a:pt x="205226" y="7949"/>
                  </a:lnTo>
                  <a:lnTo>
                    <a:pt x="155938" y="0"/>
                  </a:lnTo>
                  <a:close/>
                </a:path>
              </a:pathLst>
            </a:custGeom>
            <a:solidFill>
              <a:srgbClr val="99FF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95"/>
            <p:cNvSpPr/>
            <p:nvPr/>
          </p:nvSpPr>
          <p:spPr>
            <a:xfrm>
              <a:off x="1968285" y="2463883"/>
              <a:ext cx="312420" cy="312420"/>
            </a:xfrm>
            <a:custGeom>
              <a:rect b="b" l="l" r="r" t="t"/>
              <a:pathLst>
                <a:path extrusionOk="0" h="312419" w="312419">
                  <a:moveTo>
                    <a:pt x="311876" y="155938"/>
                  </a:moveTo>
                  <a:lnTo>
                    <a:pt x="303926" y="106649"/>
                  </a:lnTo>
                  <a:lnTo>
                    <a:pt x="281789" y="63842"/>
                  </a:lnTo>
                  <a:lnTo>
                    <a:pt x="248033" y="30086"/>
                  </a:lnTo>
                  <a:lnTo>
                    <a:pt x="205226" y="7949"/>
                  </a:lnTo>
                  <a:lnTo>
                    <a:pt x="155938" y="0"/>
                  </a:lnTo>
                  <a:lnTo>
                    <a:pt x="106649" y="7949"/>
                  </a:lnTo>
                  <a:lnTo>
                    <a:pt x="63842" y="30086"/>
                  </a:lnTo>
                  <a:lnTo>
                    <a:pt x="30086" y="63842"/>
                  </a:lnTo>
                  <a:lnTo>
                    <a:pt x="7949" y="106649"/>
                  </a:lnTo>
                  <a:lnTo>
                    <a:pt x="0" y="155938"/>
                  </a:lnTo>
                  <a:lnTo>
                    <a:pt x="7949" y="205226"/>
                  </a:lnTo>
                  <a:lnTo>
                    <a:pt x="30086" y="248032"/>
                  </a:lnTo>
                  <a:lnTo>
                    <a:pt x="63842" y="281788"/>
                  </a:lnTo>
                  <a:lnTo>
                    <a:pt x="106649" y="303925"/>
                  </a:lnTo>
                  <a:lnTo>
                    <a:pt x="155938" y="311875"/>
                  </a:lnTo>
                  <a:lnTo>
                    <a:pt x="205226" y="303925"/>
                  </a:lnTo>
                  <a:lnTo>
                    <a:pt x="248033" y="281788"/>
                  </a:lnTo>
                  <a:lnTo>
                    <a:pt x="281789" y="248032"/>
                  </a:lnTo>
                  <a:lnTo>
                    <a:pt x="303926" y="205226"/>
                  </a:lnTo>
                  <a:lnTo>
                    <a:pt x="311876" y="155938"/>
                  </a:lnTo>
                  <a:close/>
                </a:path>
              </a:pathLst>
            </a:custGeom>
            <a:noFill/>
            <a:ln cap="flat" cmpd="sng" w="9525">
              <a:solidFill>
                <a:srgbClr val="33FF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2" name="Google Shape;1832;p95"/>
          <p:cNvSpPr txBox="1"/>
          <p:nvPr/>
        </p:nvSpPr>
        <p:spPr>
          <a:xfrm>
            <a:off x="1169861" y="2033049"/>
            <a:ext cx="1405255" cy="617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sp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4. Mini-batch SGD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Batch size 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B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800"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aseline="-25000" lang="en-US" sz="900">
                <a:latin typeface="Lucida Sans"/>
                <a:ea typeface="Lucida Sans"/>
                <a:cs typeface="Lucida Sans"/>
                <a:sym typeface="Lucida Sans"/>
              </a:rPr>
              <a:t>B</a:t>
            </a:r>
            <a:endParaRPr baseline="-25000" sz="9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3556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baseline="-25000" lang="en-US" sz="7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i="1" lang="en-US" sz="450">
                <a:latin typeface="Arial"/>
                <a:ea typeface="Arial"/>
                <a:cs typeface="Arial"/>
                <a:sym typeface="Arial"/>
              </a:rPr>
              <a:t>t	</a:t>
            </a:r>
            <a:r>
              <a:rPr b="1" baseline="-25000" lang="en-US" sz="75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i="1" lang="en-US" sz="45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500">
                <a:latin typeface="Lucida Sans"/>
                <a:ea typeface="Lucida Sans"/>
                <a:cs typeface="Lucida Sans"/>
                <a:sym typeface="Lucida Sans"/>
              </a:rPr>
              <a:t>+</a:t>
            </a:r>
            <a:r>
              <a:rPr lang="en-US" sz="450">
                <a:latin typeface="Arial"/>
                <a:ea typeface="Arial"/>
                <a:cs typeface="Arial"/>
                <a:sym typeface="Arial"/>
              </a:rPr>
              <a:t>1</a:t>
            </a:r>
            <a:endParaRPr sz="4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3" name="Google Shape;1833;p95"/>
          <p:cNvGrpSpPr/>
          <p:nvPr/>
        </p:nvGrpSpPr>
        <p:grpSpPr>
          <a:xfrm>
            <a:off x="1744658" y="1003413"/>
            <a:ext cx="1419141" cy="1656274"/>
            <a:chOff x="1744658" y="1003413"/>
            <a:chExt cx="1419141" cy="1656274"/>
          </a:xfrm>
        </p:grpSpPr>
        <p:sp>
          <p:nvSpPr>
            <p:cNvPr id="1834" name="Google Shape;1834;p95"/>
            <p:cNvSpPr/>
            <p:nvPr/>
          </p:nvSpPr>
          <p:spPr>
            <a:xfrm>
              <a:off x="1744658" y="2619821"/>
              <a:ext cx="211454" cy="0"/>
            </a:xfrm>
            <a:custGeom>
              <a:rect b="b" l="l" r="r" t="t"/>
              <a:pathLst>
                <a:path extrusionOk="0" h="120000" w="211455">
                  <a:moveTo>
                    <a:pt x="0" y="0"/>
                  </a:moveTo>
                  <a:lnTo>
                    <a:pt x="210974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95"/>
            <p:cNvSpPr/>
            <p:nvPr/>
          </p:nvSpPr>
          <p:spPr>
            <a:xfrm>
              <a:off x="1928302" y="2580312"/>
              <a:ext cx="32384" cy="79375"/>
            </a:xfrm>
            <a:custGeom>
              <a:rect b="b" l="l" r="r" t="t"/>
              <a:pathLst>
                <a:path extrusionOk="0" h="79375" w="3238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95"/>
            <p:cNvSpPr/>
            <p:nvPr/>
          </p:nvSpPr>
          <p:spPr>
            <a:xfrm>
              <a:off x="2561291" y="1035804"/>
              <a:ext cx="561975" cy="0"/>
            </a:xfrm>
            <a:custGeom>
              <a:rect b="b" l="l" r="r" t="t"/>
              <a:pathLst>
                <a:path extrusionOk="0" h="120000" w="561975">
                  <a:moveTo>
                    <a:pt x="0" y="0"/>
                  </a:moveTo>
                  <a:lnTo>
                    <a:pt x="561395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95"/>
            <p:cNvSpPr/>
            <p:nvPr/>
          </p:nvSpPr>
          <p:spPr>
            <a:xfrm>
              <a:off x="3098394" y="1003413"/>
              <a:ext cx="65405" cy="65405"/>
            </a:xfrm>
            <a:custGeom>
              <a:rect b="b" l="l" r="r" t="t"/>
              <a:pathLst>
                <a:path extrusionOk="0" h="65405" w="65405">
                  <a:moveTo>
                    <a:pt x="0" y="0"/>
                  </a:moveTo>
                  <a:lnTo>
                    <a:pt x="24293" y="32390"/>
                  </a:lnTo>
                  <a:lnTo>
                    <a:pt x="0" y="64781"/>
                  </a:lnTo>
                  <a:lnTo>
                    <a:pt x="64781" y="32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4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8" name="Google Shape;1838;p95"/>
          <p:cNvSpPr txBox="1"/>
          <p:nvPr/>
        </p:nvSpPr>
        <p:spPr>
          <a:xfrm>
            <a:off x="2738120" y="877378"/>
            <a:ext cx="248285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39" name="Google Shape;1839;p95"/>
          <p:cNvGraphicFramePr/>
          <p:nvPr/>
        </p:nvGraphicFramePr>
        <p:xfrm>
          <a:off x="3161180" y="6167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{37CF9B99-1A54-4043-8D43-75C37FF1125C}</a:tableStyleId>
              </a:tblPr>
              <a:tblGrid>
                <a:gridCol w="683900"/>
                <a:gridCol w="683900"/>
              </a:tblGrid>
              <a:tr h="827400">
                <a:tc gridSpan="2">
                  <a:txBody>
                    <a:bodyPr/>
                    <a:lstStyle/>
                    <a:p>
                      <a:pPr indent="0" lvl="0" marL="42989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5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Model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z</a:t>
                      </a:r>
                      <a:r>
                        <a:rPr baseline="-25000" lang="en-US" sz="675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aseline="-25000" sz="6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1945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SM</a:t>
                      </a:r>
                      <a:endParaRPr sz="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9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z</a:t>
                      </a:r>
                      <a:r>
                        <a:rPr baseline="-25000" i="1" lang="en-US" sz="675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 baseline="-25000" sz="6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19455" marR="0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 </a:t>
                      </a:r>
                      <a:r>
                        <a:rPr lang="en-US" sz="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neurons + softmax</a:t>
                      </a:r>
                      <a:endParaRPr sz="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9200" marB="0" marR="0" marL="0">
                    <a:lnL cap="flat" cmpd="sng" w="19050">
                      <a:solidFill>
                        <a:srgbClr val="76C3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6C3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6C3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6C3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66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50" u="none" cap="none" strike="noStrike">
                          <a:solidFill>
                            <a:srgbClr val="EC202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ification</a:t>
                      </a:r>
                      <a:endParaRPr sz="9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50" marB="0" marR="0" marL="0">
                    <a:lnR cap="flat" cmpd="sng" w="19050">
                      <a:solidFill>
                        <a:srgbClr val="1B147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6C3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52705" marR="0" rtl="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1B147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predict</a:t>
                      </a:r>
                      <a:endParaRPr sz="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1B147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76C3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840" name="Google Shape;1840;p95"/>
          <p:cNvSpPr/>
          <p:nvPr/>
        </p:nvSpPr>
        <p:spPr>
          <a:xfrm>
            <a:off x="3819849" y="1991972"/>
            <a:ext cx="65405" cy="65405"/>
          </a:xfrm>
          <a:custGeom>
            <a:rect b="b" l="l" r="r" t="t"/>
            <a:pathLst>
              <a:path extrusionOk="0" h="65405" w="65404">
                <a:moveTo>
                  <a:pt x="64781" y="0"/>
                </a:moveTo>
                <a:lnTo>
                  <a:pt x="32390" y="24293"/>
                </a:lnTo>
                <a:lnTo>
                  <a:pt x="0" y="0"/>
                </a:lnTo>
                <a:lnTo>
                  <a:pt x="32390" y="64781"/>
                </a:lnTo>
                <a:lnTo>
                  <a:pt x="64781" y="0"/>
                </a:lnTo>
                <a:close/>
              </a:path>
            </a:pathLst>
          </a:custGeom>
          <a:solidFill>
            <a:srgbClr val="1B147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95"/>
          <p:cNvGrpSpPr/>
          <p:nvPr/>
        </p:nvGrpSpPr>
        <p:grpSpPr>
          <a:xfrm>
            <a:off x="2561291" y="2443430"/>
            <a:ext cx="602464" cy="65405"/>
            <a:chOff x="2561291" y="2443430"/>
            <a:chExt cx="602464" cy="65405"/>
          </a:xfrm>
        </p:grpSpPr>
        <p:sp>
          <p:nvSpPr>
            <p:cNvPr id="1842" name="Google Shape;1842;p95"/>
            <p:cNvSpPr/>
            <p:nvPr/>
          </p:nvSpPr>
          <p:spPr>
            <a:xfrm>
              <a:off x="2601780" y="2475821"/>
              <a:ext cx="561975" cy="0"/>
            </a:xfrm>
            <a:custGeom>
              <a:rect b="b" l="l" r="r" t="t"/>
              <a:pathLst>
                <a:path extrusionOk="0" h="120000" w="561975">
                  <a:moveTo>
                    <a:pt x="56139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95"/>
            <p:cNvSpPr/>
            <p:nvPr/>
          </p:nvSpPr>
          <p:spPr>
            <a:xfrm>
              <a:off x="2561291" y="2443430"/>
              <a:ext cx="65405" cy="65405"/>
            </a:xfrm>
            <a:custGeom>
              <a:rect b="b" l="l" r="r" t="t"/>
              <a:pathLst>
                <a:path extrusionOk="0" h="65405" w="65405">
                  <a:moveTo>
                    <a:pt x="64781" y="64781"/>
                  </a:moveTo>
                  <a:lnTo>
                    <a:pt x="40488" y="32390"/>
                  </a:lnTo>
                  <a:lnTo>
                    <a:pt x="64781" y="0"/>
                  </a:lnTo>
                  <a:lnTo>
                    <a:pt x="0" y="32390"/>
                  </a:lnTo>
                  <a:lnTo>
                    <a:pt x="64781" y="64781"/>
                  </a:lnTo>
                  <a:close/>
                </a:path>
              </a:pathLst>
            </a:custGeom>
            <a:solidFill>
              <a:srgbClr val="1B14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4" name="Google Shape;1844;p95"/>
          <p:cNvSpPr txBox="1"/>
          <p:nvPr/>
        </p:nvSpPr>
        <p:spPr>
          <a:xfrm>
            <a:off x="2685872" y="2490976"/>
            <a:ext cx="35306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5" name="Google Shape;1845;p95"/>
          <p:cNvGrpSpPr/>
          <p:nvPr/>
        </p:nvGrpSpPr>
        <p:grpSpPr>
          <a:xfrm>
            <a:off x="1839830" y="1454871"/>
            <a:ext cx="65405" cy="602464"/>
            <a:chOff x="1839830" y="1454871"/>
            <a:chExt cx="65405" cy="602464"/>
          </a:xfrm>
        </p:grpSpPr>
        <p:sp>
          <p:nvSpPr>
            <p:cNvPr id="1846" name="Google Shape;1846;p95"/>
            <p:cNvSpPr/>
            <p:nvPr/>
          </p:nvSpPr>
          <p:spPr>
            <a:xfrm>
              <a:off x="1872221" y="1495360"/>
              <a:ext cx="0" cy="561975"/>
            </a:xfrm>
            <a:custGeom>
              <a:rect b="b" l="l" r="r" t="t"/>
              <a:pathLst>
                <a:path extrusionOk="0" h="561975" w="120000">
                  <a:moveTo>
                    <a:pt x="0" y="561394"/>
                  </a:moveTo>
                  <a:lnTo>
                    <a:pt x="0" y="0"/>
                  </a:lnTo>
                </a:path>
              </a:pathLst>
            </a:custGeom>
            <a:noFill/>
            <a:ln cap="flat" cmpd="sng" w="15175">
              <a:solidFill>
                <a:srgbClr val="1B14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95"/>
            <p:cNvSpPr/>
            <p:nvPr/>
          </p:nvSpPr>
          <p:spPr>
            <a:xfrm>
              <a:off x="1839830" y="1454871"/>
              <a:ext cx="65405" cy="65405"/>
            </a:xfrm>
            <a:custGeom>
              <a:rect b="b" l="l" r="r" t="t"/>
              <a:pathLst>
                <a:path extrusionOk="0" h="65405" w="65405">
                  <a:moveTo>
                    <a:pt x="0" y="64781"/>
                  </a:moveTo>
                  <a:lnTo>
                    <a:pt x="32390" y="40488"/>
                  </a:lnTo>
                  <a:lnTo>
                    <a:pt x="64781" y="64781"/>
                  </a:lnTo>
                  <a:lnTo>
                    <a:pt x="32390" y="0"/>
                  </a:lnTo>
                  <a:lnTo>
                    <a:pt x="0" y="64781"/>
                  </a:lnTo>
                  <a:close/>
                </a:path>
              </a:pathLst>
            </a:custGeom>
            <a:solidFill>
              <a:srgbClr val="1B14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8" name="Google Shape;1848;p95"/>
          <p:cNvSpPr txBox="1"/>
          <p:nvPr/>
        </p:nvSpPr>
        <p:spPr>
          <a:xfrm>
            <a:off x="1554149" y="1684171"/>
            <a:ext cx="27813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iterate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9" name="Google Shape;1849;p95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850" name="Google Shape;1850;p9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95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95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3" name="Google Shape;1853;p9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854" name="Google Shape;1854;p9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2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3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4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55" name="Google Shape;1855;p95"/>
          <p:cNvSpPr txBox="1"/>
          <p:nvPr>
            <p:ph idx="12" type="sldNum"/>
          </p:nvPr>
        </p:nvSpPr>
        <p:spPr>
          <a:xfrm>
            <a:off x="4627895" y="3137672"/>
            <a:ext cx="36004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</a:t>
            </a:r>
            <a:r>
              <a:rPr lang="en-US" cap="small">
                <a:solidFill>
                  <a:srgbClr val="FFFFFF"/>
                </a:solidFill>
              </a:rPr>
              <a:t>inary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r>
              <a:rPr lang="en-US">
                <a:solidFill>
                  <a:srgbClr val="FFFFFF"/>
                </a:solidFill>
              </a:rPr>
              <a:t>:  V</a:t>
            </a:r>
            <a:r>
              <a:rPr lang="en-US" cap="small">
                <a:solidFill>
                  <a:srgbClr val="FFFFFF"/>
                </a:solidFill>
              </a:rPr>
              <a:t>isual</a:t>
            </a:r>
            <a:r>
              <a:rPr lang="en-US">
                <a:solidFill>
                  <a:srgbClr val="FFFFFF"/>
                </a:solidFill>
              </a:rPr>
              <a:t> E</a:t>
            </a:r>
            <a:r>
              <a:rPr lang="en-US" cap="small">
                <a:solidFill>
                  <a:srgbClr val="FFFFFF"/>
                </a:solidFill>
              </a:rPr>
              <a:t>xample</a:t>
            </a:r>
            <a:endParaRPr/>
          </a:p>
        </p:txBody>
      </p:sp>
      <p:grpSp>
        <p:nvGrpSpPr>
          <p:cNvPr id="228" name="Google Shape;228;p15"/>
          <p:cNvGrpSpPr/>
          <p:nvPr/>
        </p:nvGrpSpPr>
        <p:grpSpPr>
          <a:xfrm>
            <a:off x="573760" y="2486724"/>
            <a:ext cx="2370956" cy="79375"/>
            <a:chOff x="573760" y="2486724"/>
            <a:chExt cx="2370956" cy="79375"/>
          </a:xfrm>
        </p:grpSpPr>
        <p:sp>
          <p:nvSpPr>
            <p:cNvPr id="229" name="Google Shape;229;p15"/>
            <p:cNvSpPr/>
            <p:nvPr/>
          </p:nvSpPr>
          <p:spPr>
            <a:xfrm>
              <a:off x="573760" y="2526233"/>
              <a:ext cx="2366010" cy="0"/>
            </a:xfrm>
            <a:custGeom>
              <a:rect b="b" l="l" r="r" t="t"/>
              <a:pathLst>
                <a:path extrusionOk="0" h="120000" w="2366010">
                  <a:moveTo>
                    <a:pt x="0" y="0"/>
                  </a:moveTo>
                  <a:lnTo>
                    <a:pt x="2365895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912332" y="2486724"/>
              <a:ext cx="32384" cy="79375"/>
            </a:xfrm>
            <a:custGeom>
              <a:rect b="b" l="l" r="r" t="t"/>
              <a:pathLst>
                <a:path extrusionOk="0" h="79375" w="32385">
                  <a:moveTo>
                    <a:pt x="0" y="0"/>
                  </a:moveTo>
                  <a:lnTo>
                    <a:pt x="5689" y="15525"/>
                  </a:lnTo>
                  <a:lnTo>
                    <a:pt x="13432" y="26915"/>
                  </a:lnTo>
                  <a:lnTo>
                    <a:pt x="22556" y="34724"/>
                  </a:lnTo>
                  <a:lnTo>
                    <a:pt x="32390" y="39509"/>
                  </a:lnTo>
                  <a:lnTo>
                    <a:pt x="22556" y="44293"/>
                  </a:lnTo>
                  <a:lnTo>
                    <a:pt x="13432" y="52102"/>
                  </a:lnTo>
                  <a:lnTo>
                    <a:pt x="5689" y="63492"/>
                  </a:lnTo>
                  <a:lnTo>
                    <a:pt x="0" y="79018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5"/>
          <p:cNvSpPr txBox="1"/>
          <p:nvPr/>
        </p:nvSpPr>
        <p:spPr>
          <a:xfrm>
            <a:off x="2962262" y="2401067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15"/>
          <p:cNvGrpSpPr/>
          <p:nvPr/>
        </p:nvGrpSpPr>
        <p:grpSpPr>
          <a:xfrm>
            <a:off x="750253" y="803274"/>
            <a:ext cx="79375" cy="1939278"/>
            <a:chOff x="750253" y="803274"/>
            <a:chExt cx="79375" cy="1939278"/>
          </a:xfrm>
        </p:grpSpPr>
        <p:sp>
          <p:nvSpPr>
            <p:cNvPr id="233" name="Google Shape;233;p15"/>
            <p:cNvSpPr/>
            <p:nvPr/>
          </p:nvSpPr>
          <p:spPr>
            <a:xfrm>
              <a:off x="789762" y="808342"/>
              <a:ext cx="0" cy="1934210"/>
            </a:xfrm>
            <a:custGeom>
              <a:rect b="b" l="l" r="r" t="t"/>
              <a:pathLst>
                <a:path extrusionOk="0" h="1934210" w="120000">
                  <a:moveTo>
                    <a:pt x="0" y="1933892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750253" y="803274"/>
              <a:ext cx="79375" cy="32384"/>
            </a:xfrm>
            <a:custGeom>
              <a:rect b="b" l="l" r="r" t="t"/>
              <a:pathLst>
                <a:path extrusionOk="0" h="32384" w="79375">
                  <a:moveTo>
                    <a:pt x="0" y="32390"/>
                  </a:moveTo>
                  <a:lnTo>
                    <a:pt x="15525" y="26701"/>
                  </a:lnTo>
                  <a:lnTo>
                    <a:pt x="26915" y="18958"/>
                  </a:lnTo>
                  <a:lnTo>
                    <a:pt x="34724" y="9833"/>
                  </a:lnTo>
                  <a:lnTo>
                    <a:pt x="39509" y="0"/>
                  </a:lnTo>
                  <a:lnTo>
                    <a:pt x="44293" y="9833"/>
                  </a:lnTo>
                  <a:lnTo>
                    <a:pt x="52102" y="18958"/>
                  </a:lnTo>
                  <a:lnTo>
                    <a:pt x="63492" y="26701"/>
                  </a:lnTo>
                  <a:lnTo>
                    <a:pt x="79018" y="3239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15"/>
          <p:cNvSpPr txBox="1"/>
          <p:nvPr/>
        </p:nvSpPr>
        <p:spPr>
          <a:xfrm>
            <a:off x="689013" y="575518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1005763" y="798220"/>
            <a:ext cx="1512570" cy="1944370"/>
          </a:xfrm>
          <a:custGeom>
            <a:rect b="b" l="l" r="r" t="t"/>
            <a:pathLst>
              <a:path extrusionOk="0" h="1944370" w="1512570">
                <a:moveTo>
                  <a:pt x="0" y="1944014"/>
                </a:moveTo>
                <a:lnTo>
                  <a:pt x="1512011" y="0"/>
                </a:lnTo>
              </a:path>
            </a:pathLst>
          </a:custGeom>
          <a:noFill/>
          <a:ln cap="flat" cmpd="sng" w="10100">
            <a:solidFill>
              <a:srgbClr val="009A5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/>
        </p:nvSpPr>
        <p:spPr>
          <a:xfrm>
            <a:off x="2555659" y="683633"/>
            <a:ext cx="117665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9A55"/>
                </a:solidFill>
                <a:latin typeface="Arial"/>
                <a:ea typeface="Arial"/>
                <a:cs typeface="Arial"/>
                <a:sym typeface="Arial"/>
              </a:rPr>
              <a:t>Decision Boundary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15"/>
          <p:cNvGrpSpPr/>
          <p:nvPr/>
        </p:nvGrpSpPr>
        <p:grpSpPr>
          <a:xfrm>
            <a:off x="0" y="968667"/>
            <a:ext cx="5760262" cy="2265344"/>
            <a:chOff x="0" y="968667"/>
            <a:chExt cx="5760262" cy="2265344"/>
          </a:xfrm>
        </p:grpSpPr>
        <p:pic>
          <p:nvPicPr>
            <p:cNvPr id="239" name="Google Shape;23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9817" y="1098270"/>
              <a:ext cx="91098" cy="91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62616" y="1271070"/>
              <a:ext cx="91099" cy="91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2218" y="968667"/>
              <a:ext cx="91099" cy="91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0213" y="1400672"/>
              <a:ext cx="91099" cy="91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1820" y="1530275"/>
              <a:ext cx="91099" cy="91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94620" y="1184668"/>
              <a:ext cx="91099" cy="9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6216" y="1703075"/>
              <a:ext cx="91099" cy="9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15"/>
            <p:cNvSpPr/>
            <p:nvPr/>
          </p:nvSpPr>
          <p:spPr>
            <a:xfrm>
              <a:off x="1956172" y="1532621"/>
              <a:ext cx="821055" cy="821055"/>
            </a:xfrm>
            <a:custGeom>
              <a:rect b="b" l="l" r="r" t="t"/>
              <a:pathLst>
                <a:path extrusionOk="0" h="821055" w="821055">
                  <a:moveTo>
                    <a:pt x="86399" y="388807"/>
                  </a:moveTo>
                  <a:lnTo>
                    <a:pt x="172805" y="302402"/>
                  </a:lnTo>
                </a:path>
                <a:path extrusionOk="0" h="821055" w="821055">
                  <a:moveTo>
                    <a:pt x="86399" y="302402"/>
                  </a:moveTo>
                  <a:lnTo>
                    <a:pt x="172805" y="388807"/>
                  </a:lnTo>
                </a:path>
                <a:path extrusionOk="0" h="821055" w="821055">
                  <a:moveTo>
                    <a:pt x="302395" y="691210"/>
                  </a:moveTo>
                  <a:lnTo>
                    <a:pt x="388806" y="604803"/>
                  </a:lnTo>
                </a:path>
                <a:path extrusionOk="0" h="821055" w="821055">
                  <a:moveTo>
                    <a:pt x="302395" y="604803"/>
                  </a:moveTo>
                  <a:lnTo>
                    <a:pt x="388806" y="691210"/>
                  </a:lnTo>
                </a:path>
                <a:path extrusionOk="0" h="821055" w="821055">
                  <a:moveTo>
                    <a:pt x="604808" y="518410"/>
                  </a:moveTo>
                  <a:lnTo>
                    <a:pt x="691206" y="432004"/>
                  </a:lnTo>
                </a:path>
                <a:path extrusionOk="0" h="821055" w="821055">
                  <a:moveTo>
                    <a:pt x="604808" y="432004"/>
                  </a:moveTo>
                  <a:lnTo>
                    <a:pt x="691206" y="518410"/>
                  </a:lnTo>
                </a:path>
                <a:path extrusionOk="0" h="821055" w="821055">
                  <a:moveTo>
                    <a:pt x="0" y="820812"/>
                  </a:moveTo>
                  <a:lnTo>
                    <a:pt x="86405" y="734406"/>
                  </a:lnTo>
                </a:path>
                <a:path extrusionOk="0" h="821055" w="821055">
                  <a:moveTo>
                    <a:pt x="0" y="734406"/>
                  </a:moveTo>
                  <a:lnTo>
                    <a:pt x="86405" y="820812"/>
                  </a:lnTo>
                </a:path>
                <a:path extrusionOk="0" h="821055" w="821055">
                  <a:moveTo>
                    <a:pt x="431999" y="259205"/>
                  </a:moveTo>
                  <a:lnTo>
                    <a:pt x="518410" y="172798"/>
                  </a:lnTo>
                </a:path>
                <a:path extrusionOk="0" h="821055" w="821055">
                  <a:moveTo>
                    <a:pt x="431999" y="172798"/>
                  </a:moveTo>
                  <a:lnTo>
                    <a:pt x="518410" y="259205"/>
                  </a:lnTo>
                </a:path>
                <a:path extrusionOk="0" h="821055" w="821055">
                  <a:moveTo>
                    <a:pt x="734411" y="388807"/>
                  </a:moveTo>
                  <a:lnTo>
                    <a:pt x="820809" y="302402"/>
                  </a:lnTo>
                </a:path>
                <a:path extrusionOk="0" h="821055" w="821055">
                  <a:moveTo>
                    <a:pt x="734411" y="302402"/>
                  </a:moveTo>
                  <a:lnTo>
                    <a:pt x="820809" y="388807"/>
                  </a:lnTo>
                </a:path>
                <a:path extrusionOk="0" h="821055" w="821055">
                  <a:moveTo>
                    <a:pt x="172805" y="86406"/>
                  </a:moveTo>
                  <a:lnTo>
                    <a:pt x="259203" y="0"/>
                  </a:lnTo>
                </a:path>
                <a:path extrusionOk="0" h="821055" w="821055">
                  <a:moveTo>
                    <a:pt x="172805" y="0"/>
                  </a:moveTo>
                  <a:lnTo>
                    <a:pt x="259203" y="86406"/>
                  </a:lnTo>
                </a:path>
              </a:pathLst>
            </a:custGeom>
            <a:noFill/>
            <a:ln cap="flat" cmpd="sng" w="10100">
              <a:solidFill>
                <a:srgbClr val="BF0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15"/>
          <p:cNvSpPr txBox="1"/>
          <p:nvPr/>
        </p:nvSpPr>
        <p:spPr>
          <a:xfrm>
            <a:off x="1283969" y="2642112"/>
            <a:ext cx="567055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84455" lvl="0" marL="971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472"/>
              </a:buClr>
              <a:buSzPts val="1050"/>
              <a:buFont typeface="Arial"/>
              <a:buChar char="•"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Class 0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52" name="Google Shape;252;p1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7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53" name="Google Shape;253;p15"/>
          <p:cNvSpPr txBox="1"/>
          <p:nvPr/>
        </p:nvSpPr>
        <p:spPr>
          <a:xfrm>
            <a:off x="4674252" y="3137675"/>
            <a:ext cx="524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9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1983232" y="2621734"/>
            <a:ext cx="63754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F003F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10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Class 1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 txBox="1"/>
          <p:nvPr/>
        </p:nvSpPr>
        <p:spPr>
          <a:xfrm>
            <a:off x="873163" y="1988018"/>
            <a:ext cx="5245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Region 0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2471559" y="1124024"/>
            <a:ext cx="5245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Region 1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3300234" y="1369607"/>
            <a:ext cx="1891664" cy="585470"/>
          </a:xfrm>
          <a:prstGeom prst="rect">
            <a:avLst/>
          </a:prstGeom>
          <a:solidFill>
            <a:srgbClr val="FEF4D5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The decision boundary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635" lvl="0" marL="184785" marR="177165" rtl="0" algn="ctr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separates the two classes in feature space.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 txBox="1"/>
          <p:nvPr>
            <p:ph idx="12" type="sldNum"/>
          </p:nvPr>
        </p:nvSpPr>
        <p:spPr>
          <a:xfrm>
            <a:off x="4627895" y="3137672"/>
            <a:ext cx="3600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96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861" name="Google Shape;186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96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863" name="Google Shape;186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96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865" name="Google Shape;1865;p96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1866" name="Google Shape;1866;p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8" name="Google Shape;1868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1" name="Google Shape;1871;p96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872" name="Google Shape;1872;p96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1873" name="Google Shape;1873;p9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4" name="Google Shape;1874;p9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5" name="Google Shape;1875;p9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6" name="Google Shape;1876;p9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9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8" name="Google Shape;1878;p9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9" name="Google Shape;1879;p96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880" name="Google Shape;1880;p9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96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82" name="Google Shape;1882;p96"/>
          <p:cNvSpPr txBox="1"/>
          <p:nvPr/>
        </p:nvSpPr>
        <p:spPr>
          <a:xfrm>
            <a:off x="563023" y="391150"/>
            <a:ext cx="49383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3333B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3333B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883" name="Google Shape;1883;p96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884" name="Google Shape;1884;p96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6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6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7" name="Google Shape;1887;p96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888" name="Google Shape;1888;p96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89" name="Google Shape;1889;p96"/>
          <p:cNvSpPr txBox="1"/>
          <p:nvPr>
            <p:ph idx="12" type="sldNum"/>
          </p:nvPr>
        </p:nvSpPr>
        <p:spPr>
          <a:xfrm>
            <a:off x="4627900" y="3137675"/>
            <a:ext cx="504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97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</a:t>
            </a:r>
            <a:r>
              <a:rPr lang="en-US" cap="small">
                <a:solidFill>
                  <a:srgbClr val="FFFFFF"/>
                </a:solidFill>
              </a:rPr>
              <a:t>mplementation</a:t>
            </a:r>
            <a:r>
              <a:rPr lang="en-US">
                <a:solidFill>
                  <a:srgbClr val="FFFFFF"/>
                </a:solidFill>
              </a:rPr>
              <a:t> T</a:t>
            </a:r>
            <a:r>
              <a:rPr lang="en-US" cap="small">
                <a:solidFill>
                  <a:srgbClr val="FFFFFF"/>
                </a:solidFill>
              </a:rPr>
              <a:t>ips</a:t>
            </a:r>
            <a:endParaRPr/>
          </a:p>
        </p:txBody>
      </p:sp>
      <p:grpSp>
        <p:nvGrpSpPr>
          <p:cNvPr id="1895" name="Google Shape;1895;p97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896" name="Google Shape;1896;p97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97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97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9" name="Google Shape;1899;p97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900" name="Google Shape;1900;p97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01" name="Google Shape;1901;p97"/>
          <p:cNvSpPr txBox="1"/>
          <p:nvPr>
            <p:ph idx="12" type="sldNum"/>
          </p:nvPr>
        </p:nvSpPr>
        <p:spPr>
          <a:xfrm>
            <a:off x="4627901" y="3137675"/>
            <a:ext cx="464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902" name="Google Shape;1902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650" y="550235"/>
            <a:ext cx="4890943" cy="243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98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</a:t>
            </a:r>
            <a:r>
              <a:rPr lang="en-US" cap="small">
                <a:solidFill>
                  <a:srgbClr val="FFFFFF"/>
                </a:solidFill>
              </a:rPr>
              <a:t>ebugging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hecklist</a:t>
            </a:r>
            <a:endParaRPr/>
          </a:p>
        </p:txBody>
      </p:sp>
      <p:grpSp>
        <p:nvGrpSpPr>
          <p:cNvPr id="1908" name="Google Shape;1908;p98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909" name="Google Shape;1909;p98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98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98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2" name="Google Shape;1912;p98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913" name="Google Shape;1913;p98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14" name="Google Shape;1914;p98"/>
          <p:cNvSpPr txBox="1"/>
          <p:nvPr>
            <p:ph idx="12" type="sldNum"/>
          </p:nvPr>
        </p:nvSpPr>
        <p:spPr>
          <a:xfrm>
            <a:off x="4627903" y="3147199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915" name="Google Shape;1915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550" y="454000"/>
            <a:ext cx="4226898" cy="2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99"/>
          <p:cNvSpPr txBox="1"/>
          <p:nvPr>
            <p:ph type="title"/>
          </p:nvPr>
        </p:nvSpPr>
        <p:spPr>
          <a:xfrm>
            <a:off x="95300" y="109545"/>
            <a:ext cx="215519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cap="small">
                <a:solidFill>
                  <a:srgbClr val="FFFFFF"/>
                </a:solidFill>
              </a:rPr>
              <a:t>able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cap="small">
                <a:solidFill>
                  <a:srgbClr val="FFFFFF"/>
                </a:solidFill>
              </a:rPr>
              <a:t>of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ontents</a:t>
            </a:r>
            <a:endParaRPr/>
          </a:p>
        </p:txBody>
      </p:sp>
      <p:pic>
        <p:nvPicPr>
          <p:cNvPr id="1921" name="Google Shape;192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62" y="455307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99"/>
          <p:cNvSpPr txBox="1"/>
          <p:nvPr/>
        </p:nvSpPr>
        <p:spPr>
          <a:xfrm>
            <a:off x="387959" y="458976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923" name="Google Shape;192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62" y="656018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99"/>
          <p:cNvSpPr txBox="1"/>
          <p:nvPr/>
        </p:nvSpPr>
        <p:spPr>
          <a:xfrm>
            <a:off x="387959" y="659687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925" name="Google Shape;1925;p99"/>
          <p:cNvGrpSpPr/>
          <p:nvPr/>
        </p:nvGrpSpPr>
        <p:grpSpPr>
          <a:xfrm>
            <a:off x="343662" y="887310"/>
            <a:ext cx="302196" cy="873227"/>
            <a:chOff x="343662" y="887310"/>
            <a:chExt cx="302196" cy="873227"/>
          </a:xfrm>
        </p:grpSpPr>
        <p:pic>
          <p:nvPicPr>
            <p:cNvPr id="1926" name="Google Shape;1926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103" y="887310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Google Shape;1927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03" y="107077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8" name="Google Shape;1928;p9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0103" y="125423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9" name="Google Shape;1929;p9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0103" y="1437703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0" name="Google Shape;1930;p9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3662" y="1590573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1" name="Google Shape;1931;p99"/>
          <p:cNvSpPr txBox="1"/>
          <p:nvPr/>
        </p:nvSpPr>
        <p:spPr>
          <a:xfrm>
            <a:off x="387959" y="159424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932" name="Google Shape;1932;p99"/>
          <p:cNvGrpSpPr/>
          <p:nvPr/>
        </p:nvGrpSpPr>
        <p:grpSpPr>
          <a:xfrm>
            <a:off x="343662" y="1821865"/>
            <a:ext cx="302196" cy="1056691"/>
            <a:chOff x="343662" y="1821865"/>
            <a:chExt cx="302196" cy="1056691"/>
          </a:xfrm>
        </p:grpSpPr>
        <p:pic>
          <p:nvPicPr>
            <p:cNvPr id="1933" name="Google Shape;1933;p9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103" y="1821865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4" name="Google Shape;1934;p9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0103" y="2005329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5" name="Google Shape;1935;p9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103" y="2188794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6" name="Google Shape;1936;p9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0103" y="2372258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7" name="Google Shape;1937;p9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0103" y="2555722"/>
              <a:ext cx="75755" cy="7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8" name="Google Shape;1938;p9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3662" y="2708592"/>
              <a:ext cx="169964" cy="169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9" name="Google Shape;1939;p99"/>
          <p:cNvSpPr txBox="1"/>
          <p:nvPr/>
        </p:nvSpPr>
        <p:spPr>
          <a:xfrm>
            <a:off x="387959" y="2712261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AFAF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940" name="Google Shape;1940;p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3662" y="2909303"/>
            <a:ext cx="169964" cy="16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99"/>
          <p:cNvSpPr txBox="1"/>
          <p:nvPr/>
        </p:nvSpPr>
        <p:spPr>
          <a:xfrm>
            <a:off x="387959" y="2912972"/>
            <a:ext cx="812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AEAF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563023" y="391150"/>
            <a:ext cx="50343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7"/>
              </a:rPr>
              <a:t>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8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9"/>
              </a:rPr>
              <a:t>B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0"/>
              </a:rPr>
              <a:t>inary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Logistic Regression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4"/>
              </a:rPr>
              <a:t>The Model: Single Neuron for Binary Classification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156845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5"/>
              </a:rPr>
              <a:t>Binary Classification: Worked Example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Binary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7"/>
              </a:rPr>
              <a:t>M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8"/>
              </a:rPr>
              <a:t>ulti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29"/>
              </a:rPr>
              <a:t>-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0"/>
              </a:rPr>
              <a:t>class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1"/>
              </a:rPr>
              <a:t> C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2"/>
              </a:rPr>
              <a:t>lassification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5367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3"/>
              </a:rPr>
              <a:t>Multi-class Classification Model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4"/>
              </a:rPr>
              <a:t>Mini-batch Stochastic Gradient Descent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5"/>
              </a:rPr>
              <a:t>Multiclass Classification: Worked Example</a:t>
            </a:r>
            <a:r>
              <a:rPr lang="en-US" sz="9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65532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6"/>
              </a:rPr>
              <a:t>Making Predictions (Inference)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53670" rtl="0" algn="l">
              <a:lnSpc>
                <a:spcPct val="118571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7"/>
              </a:rPr>
              <a:t>Multiclass Classification: Evaluation Metrics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8"/>
              </a:rPr>
              <a:t>I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9"/>
              </a:rPr>
              <a:t>mplementation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0"/>
              </a:rPr>
              <a:t> T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1"/>
              </a:rPr>
              <a:t>ips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2"/>
              </a:rPr>
              <a:t> 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3"/>
              </a:rPr>
              <a:t>and</a:t>
            </a: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4"/>
              </a:rPr>
              <a:t> D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5"/>
              </a:rPr>
              <a:t>ebugging</a:t>
            </a:r>
            <a:r>
              <a:rPr lang="en-US" sz="1300">
                <a:solidFill>
                  <a:srgbClr val="D6D6E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300">
              <a:solidFill>
                <a:srgbClr val="D6D6E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2700" marR="5080" rtl="0" algn="l">
              <a:lnSpc>
                <a:spcPct val="112857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6"/>
              </a:rPr>
              <a:t>S</a:t>
            </a:r>
            <a:r>
              <a:rPr lang="en-US" sz="13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7"/>
              </a:rPr>
              <a:t>ummary</a:t>
            </a:r>
            <a:endParaRPr sz="1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943" name="Google Shape;1943;p99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944" name="Google Shape;1944;p99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99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99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7" name="Google Shape;1947;p99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948" name="Google Shape;1948;p99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49" name="Google Shape;1949;p99"/>
          <p:cNvSpPr txBox="1"/>
          <p:nvPr>
            <p:ph idx="12" type="sldNum"/>
          </p:nvPr>
        </p:nvSpPr>
        <p:spPr>
          <a:xfrm>
            <a:off x="4627903" y="3137675"/>
            <a:ext cx="59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95300" y="109545"/>
            <a:ext cx="242951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ctivation</a:t>
            </a: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F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unctions</a:t>
            </a:r>
            <a:endParaRPr sz="17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955" name="Google Shape;1955;p100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956" name="Google Shape;1956;p100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00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00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9" name="Google Shape;1959;p100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960" name="Google Shape;1960;p100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61" name="Google Shape;1961;p100"/>
          <p:cNvSpPr txBox="1"/>
          <p:nvPr>
            <p:ph idx="12" type="sldNum"/>
          </p:nvPr>
        </p:nvSpPr>
        <p:spPr>
          <a:xfrm>
            <a:off x="4627902" y="3137675"/>
            <a:ext cx="472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962" name="Google Shape;1962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810134"/>
            <a:ext cx="5633274" cy="1727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01"/>
          <p:cNvSpPr txBox="1"/>
          <p:nvPr/>
        </p:nvSpPr>
        <p:spPr>
          <a:xfrm>
            <a:off x="95300" y="109545"/>
            <a:ext cx="171958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oss</a:t>
            </a: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F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unctions</a:t>
            </a:r>
            <a:endParaRPr sz="17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968" name="Google Shape;1968;p101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969" name="Google Shape;1969;p101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01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01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2" name="Google Shape;1972;p101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973" name="Google Shape;1973;p101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74" name="Google Shape;1974;p101"/>
          <p:cNvSpPr txBox="1"/>
          <p:nvPr>
            <p:ph idx="12" type="sldNum"/>
          </p:nvPr>
        </p:nvSpPr>
        <p:spPr>
          <a:xfrm>
            <a:off x="4627902" y="3137675"/>
            <a:ext cx="504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975" name="Google Shape;1975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68775"/>
            <a:ext cx="5447523" cy="262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2"/>
          <p:cNvSpPr txBox="1"/>
          <p:nvPr/>
        </p:nvSpPr>
        <p:spPr>
          <a:xfrm>
            <a:off x="95300" y="109545"/>
            <a:ext cx="312991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radient</a:t>
            </a: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D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escent</a:t>
            </a: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V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ariants</a:t>
            </a:r>
            <a:endParaRPr sz="17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981" name="Google Shape;1981;p102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982" name="Google Shape;1982;p102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02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02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5" name="Google Shape;1985;p102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986" name="Google Shape;1986;p102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87" name="Google Shape;1987;p102"/>
          <p:cNvSpPr txBox="1"/>
          <p:nvPr>
            <p:ph idx="12" type="sldNum"/>
          </p:nvPr>
        </p:nvSpPr>
        <p:spPr>
          <a:xfrm>
            <a:off x="4627902" y="3137675"/>
            <a:ext cx="536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1988" name="Google Shape;1988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67450"/>
            <a:ext cx="5124226" cy="26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03"/>
          <p:cNvSpPr txBox="1"/>
          <p:nvPr/>
        </p:nvSpPr>
        <p:spPr>
          <a:xfrm>
            <a:off x="95300" y="109545"/>
            <a:ext cx="332676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omparison</a:t>
            </a: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of</a:t>
            </a: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L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inear</a:t>
            </a:r>
            <a:r>
              <a:rPr lang="en-US" sz="17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700" cap="small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models</a:t>
            </a:r>
            <a:endParaRPr sz="17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1994" name="Google Shape;1994;p103"/>
          <p:cNvGrpSpPr/>
          <p:nvPr/>
        </p:nvGrpSpPr>
        <p:grpSpPr>
          <a:xfrm>
            <a:off x="0" y="3141936"/>
            <a:ext cx="5760262" cy="92075"/>
            <a:chOff x="0" y="3141936"/>
            <a:chExt cx="5760262" cy="92075"/>
          </a:xfrm>
        </p:grpSpPr>
        <p:sp>
          <p:nvSpPr>
            <p:cNvPr id="1995" name="Google Shape;1995;p103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03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03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8" name="Google Shape;1998;p103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1999" name="Google Shape;1999;p103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00" name="Google Shape;2000;p103"/>
          <p:cNvSpPr txBox="1"/>
          <p:nvPr>
            <p:ph idx="12" type="sldNum"/>
          </p:nvPr>
        </p:nvSpPr>
        <p:spPr>
          <a:xfrm>
            <a:off x="4627902" y="3137675"/>
            <a:ext cx="512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2001" name="Google Shape;2001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83513"/>
            <a:ext cx="5485860" cy="259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04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</a:t>
            </a:r>
            <a:r>
              <a:rPr lang="en-US" cap="small">
                <a:solidFill>
                  <a:srgbClr val="FFFFFF"/>
                </a:solidFill>
              </a:rPr>
              <a:t>ecap</a:t>
            </a:r>
            <a:r>
              <a:rPr lang="en-US">
                <a:solidFill>
                  <a:srgbClr val="FFFFFF"/>
                </a:solidFill>
              </a:rPr>
              <a:t>: B</a:t>
            </a:r>
            <a:r>
              <a:rPr lang="en-US" cap="small">
                <a:solidFill>
                  <a:srgbClr val="FFFFFF"/>
                </a:solidFill>
              </a:rPr>
              <a:t>inary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endParaRPr/>
          </a:p>
        </p:txBody>
      </p:sp>
      <p:grpSp>
        <p:nvGrpSpPr>
          <p:cNvPr id="2007" name="Google Shape;2007;p104"/>
          <p:cNvGrpSpPr/>
          <p:nvPr/>
        </p:nvGrpSpPr>
        <p:grpSpPr>
          <a:xfrm>
            <a:off x="513702" y="1186751"/>
            <a:ext cx="1356686" cy="1346613"/>
            <a:chOff x="513702" y="1186751"/>
            <a:chExt cx="1356686" cy="1346613"/>
          </a:xfrm>
        </p:grpSpPr>
        <p:pic>
          <p:nvPicPr>
            <p:cNvPr id="2008" name="Google Shape;2008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702" y="1186751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9" name="Google Shape;2009;p1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702" y="1382204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0" name="Google Shape;2010;p1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702" y="1577657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1" name="Google Shape;2011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3702" y="1773110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2" name="Google Shape;2012;p1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02" y="1968563"/>
              <a:ext cx="69291" cy="69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3" name="Google Shape;2013;p104"/>
            <p:cNvSpPr/>
            <p:nvPr/>
          </p:nvSpPr>
          <p:spPr>
            <a:xfrm>
              <a:off x="1585908" y="2248884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142040" y="0"/>
                  </a:move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8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1"/>
                  </a:lnTo>
                  <a:lnTo>
                    <a:pt x="186936" y="276839"/>
                  </a:lnTo>
                  <a:lnTo>
                    <a:pt x="225928" y="256675"/>
                  </a:lnTo>
                  <a:lnTo>
                    <a:pt x="256675" y="225928"/>
                  </a:lnTo>
                  <a:lnTo>
                    <a:pt x="276839" y="186936"/>
                  </a:lnTo>
                  <a:lnTo>
                    <a:pt x="284081" y="142040"/>
                  </a:lnTo>
                  <a:lnTo>
                    <a:pt x="276839" y="97144"/>
                  </a:lnTo>
                  <a:lnTo>
                    <a:pt x="256675" y="58152"/>
                  </a:lnTo>
                  <a:lnTo>
                    <a:pt x="225928" y="27405"/>
                  </a:lnTo>
                  <a:lnTo>
                    <a:pt x="186936" y="7241"/>
                  </a:lnTo>
                  <a:lnTo>
                    <a:pt x="142040" y="0"/>
                  </a:lnTo>
                  <a:close/>
                </a:path>
              </a:pathLst>
            </a:custGeom>
            <a:solidFill>
              <a:srgbClr val="B3D8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04"/>
            <p:cNvSpPr/>
            <p:nvPr/>
          </p:nvSpPr>
          <p:spPr>
            <a:xfrm>
              <a:off x="1585908" y="2248884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081" y="142040"/>
                  </a:moveTo>
                  <a:lnTo>
                    <a:pt x="276839" y="97144"/>
                  </a:lnTo>
                  <a:lnTo>
                    <a:pt x="256675" y="58152"/>
                  </a:lnTo>
                  <a:lnTo>
                    <a:pt x="225928" y="27405"/>
                  </a:lnTo>
                  <a:lnTo>
                    <a:pt x="186936" y="7241"/>
                  </a:lnTo>
                  <a:lnTo>
                    <a:pt x="142040" y="0"/>
                  </a:ln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8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1"/>
                  </a:lnTo>
                  <a:lnTo>
                    <a:pt x="186936" y="276839"/>
                  </a:lnTo>
                  <a:lnTo>
                    <a:pt x="225928" y="256675"/>
                  </a:lnTo>
                  <a:lnTo>
                    <a:pt x="256675" y="225928"/>
                  </a:lnTo>
                  <a:lnTo>
                    <a:pt x="276839" y="186936"/>
                  </a:lnTo>
                  <a:lnTo>
                    <a:pt x="284081" y="14204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5" name="Google Shape;2015;p104"/>
          <p:cNvSpPr txBox="1"/>
          <p:nvPr/>
        </p:nvSpPr>
        <p:spPr>
          <a:xfrm>
            <a:off x="334594" y="451039"/>
            <a:ext cx="50907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285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cap="small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Logistic Regres</a:t>
            </a:r>
            <a:r>
              <a:rPr lang="en-US" sz="1050" cap="small">
                <a:solidFill>
                  <a:srgbClr val="BF003F"/>
                </a:solidFill>
              </a:rPr>
              <a:t>s</a:t>
            </a:r>
            <a:r>
              <a:rPr lang="en-US" sz="1050" cap="small">
                <a:solidFill>
                  <a:srgbClr val="BF003F"/>
                </a:solidFill>
                <a:latin typeface="Arial"/>
                <a:ea typeface="Arial"/>
                <a:cs typeface="Arial"/>
                <a:sym typeface="Arial"/>
              </a:rPr>
              <a:t>ion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177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EC2027"/>
                </a:solidFill>
                <a:latin typeface="Arial"/>
                <a:ea typeface="Arial"/>
                <a:cs typeface="Arial"/>
                <a:sym typeface="Arial"/>
              </a:rPr>
              <a:t>Key insight: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Sigmoid maps linear combination to probability; optimized by minimiz- ing cross-entropy loss.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marR="1966595" rtl="0" algn="l">
              <a:lnSpc>
                <a:spcPct val="114900"/>
              </a:lnSpc>
              <a:spcBef>
                <a:spcPts val="515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Problem: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Classify into two classes: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{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}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Single neuron with sigmoid activation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Probability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800">
                <a:latin typeface="Tahoma"/>
                <a:ea typeface="Tahoma"/>
                <a:cs typeface="Tahoma"/>
                <a:sym typeface="Tahoma"/>
              </a:rPr>
              <a:t>ˆ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|</a:t>
            </a: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200"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Loss: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Binary cross-entropy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2258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B1472"/>
                </a:solidFill>
                <a:latin typeface="Arial"/>
                <a:ea typeface="Arial"/>
                <a:cs typeface="Arial"/>
                <a:sym typeface="Arial"/>
              </a:rPr>
              <a:t>Training: </a:t>
            </a:r>
            <a:r>
              <a:rPr lang="en-US" sz="1050">
                <a:latin typeface="Arial"/>
                <a:ea typeface="Arial"/>
                <a:cs typeface="Arial"/>
                <a:sym typeface="Arial"/>
              </a:rPr>
              <a:t>Stochastic Gradient Descent (SGD)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13303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6" name="Google Shape;2016;p104"/>
          <p:cNvGrpSpPr/>
          <p:nvPr/>
        </p:nvGrpSpPr>
        <p:grpSpPr>
          <a:xfrm>
            <a:off x="1585908" y="2652088"/>
            <a:ext cx="284480" cy="284480"/>
            <a:chOff x="1585908" y="2652088"/>
            <a:chExt cx="284480" cy="284480"/>
          </a:xfrm>
        </p:grpSpPr>
        <p:sp>
          <p:nvSpPr>
            <p:cNvPr id="2017" name="Google Shape;2017;p104"/>
            <p:cNvSpPr/>
            <p:nvPr/>
          </p:nvSpPr>
          <p:spPr>
            <a:xfrm>
              <a:off x="1585908" y="2652088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142040" y="0"/>
                  </a:move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8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1"/>
                  </a:lnTo>
                  <a:lnTo>
                    <a:pt x="186936" y="276839"/>
                  </a:lnTo>
                  <a:lnTo>
                    <a:pt x="225928" y="256675"/>
                  </a:lnTo>
                  <a:lnTo>
                    <a:pt x="256675" y="225928"/>
                  </a:lnTo>
                  <a:lnTo>
                    <a:pt x="276839" y="186936"/>
                  </a:lnTo>
                  <a:lnTo>
                    <a:pt x="284081" y="142040"/>
                  </a:lnTo>
                  <a:lnTo>
                    <a:pt x="276839" y="97144"/>
                  </a:lnTo>
                  <a:lnTo>
                    <a:pt x="256675" y="58152"/>
                  </a:lnTo>
                  <a:lnTo>
                    <a:pt x="225928" y="27405"/>
                  </a:lnTo>
                  <a:lnTo>
                    <a:pt x="186936" y="7241"/>
                  </a:lnTo>
                  <a:lnTo>
                    <a:pt x="142040" y="0"/>
                  </a:lnTo>
                  <a:close/>
                </a:path>
              </a:pathLst>
            </a:custGeom>
            <a:solidFill>
              <a:srgbClr val="B3D8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04"/>
            <p:cNvSpPr/>
            <p:nvPr/>
          </p:nvSpPr>
          <p:spPr>
            <a:xfrm>
              <a:off x="1585908" y="2652088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081" y="142040"/>
                  </a:moveTo>
                  <a:lnTo>
                    <a:pt x="276839" y="97144"/>
                  </a:lnTo>
                  <a:lnTo>
                    <a:pt x="256675" y="58152"/>
                  </a:lnTo>
                  <a:lnTo>
                    <a:pt x="225928" y="27405"/>
                  </a:lnTo>
                  <a:lnTo>
                    <a:pt x="186936" y="7241"/>
                  </a:lnTo>
                  <a:lnTo>
                    <a:pt x="142040" y="0"/>
                  </a:ln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8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1"/>
                  </a:lnTo>
                  <a:lnTo>
                    <a:pt x="186936" y="276839"/>
                  </a:lnTo>
                  <a:lnTo>
                    <a:pt x="225928" y="256675"/>
                  </a:lnTo>
                  <a:lnTo>
                    <a:pt x="256675" y="225928"/>
                  </a:lnTo>
                  <a:lnTo>
                    <a:pt x="276839" y="186936"/>
                  </a:lnTo>
                  <a:lnTo>
                    <a:pt x="284081" y="14204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9" name="Google Shape;2019;p104"/>
          <p:cNvSpPr txBox="1"/>
          <p:nvPr/>
        </p:nvSpPr>
        <p:spPr>
          <a:xfrm>
            <a:off x="1627200" y="2668960"/>
            <a:ext cx="195580" cy="18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05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0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0" name="Google Shape;2020;p104"/>
          <p:cNvGrpSpPr/>
          <p:nvPr/>
        </p:nvGrpSpPr>
        <p:grpSpPr>
          <a:xfrm>
            <a:off x="2285959" y="2430525"/>
            <a:ext cx="324485" cy="324485"/>
            <a:chOff x="2285959" y="2430525"/>
            <a:chExt cx="324485" cy="324485"/>
          </a:xfrm>
        </p:grpSpPr>
        <p:sp>
          <p:nvSpPr>
            <p:cNvPr id="2021" name="Google Shape;2021;p104"/>
            <p:cNvSpPr/>
            <p:nvPr/>
          </p:nvSpPr>
          <p:spPr>
            <a:xfrm>
              <a:off x="2285959" y="2430525"/>
              <a:ext cx="324485" cy="324485"/>
            </a:xfrm>
            <a:custGeom>
              <a:rect b="b" l="l" r="r" t="t"/>
              <a:pathLst>
                <a:path extrusionOk="0" h="324485" w="324485">
                  <a:moveTo>
                    <a:pt x="162001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1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4"/>
                  </a:lnTo>
                  <a:lnTo>
                    <a:pt x="118934" y="318215"/>
                  </a:lnTo>
                  <a:lnTo>
                    <a:pt x="162001" y="324002"/>
                  </a:lnTo>
                  <a:lnTo>
                    <a:pt x="205067" y="318215"/>
                  </a:lnTo>
                  <a:lnTo>
                    <a:pt x="243766" y="301884"/>
                  </a:lnTo>
                  <a:lnTo>
                    <a:pt x="276553" y="276553"/>
                  </a:lnTo>
                  <a:lnTo>
                    <a:pt x="301884" y="243766"/>
                  </a:lnTo>
                  <a:lnTo>
                    <a:pt x="318215" y="205067"/>
                  </a:lnTo>
                  <a:lnTo>
                    <a:pt x="324002" y="162001"/>
                  </a:lnTo>
                  <a:lnTo>
                    <a:pt x="318215" y="118934"/>
                  </a:lnTo>
                  <a:lnTo>
                    <a:pt x="301884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1" y="0"/>
                  </a:lnTo>
                  <a:close/>
                </a:path>
              </a:pathLst>
            </a:custGeom>
            <a:solidFill>
              <a:srgbClr val="A2C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04"/>
            <p:cNvSpPr/>
            <p:nvPr/>
          </p:nvSpPr>
          <p:spPr>
            <a:xfrm>
              <a:off x="2285959" y="2430525"/>
              <a:ext cx="324485" cy="324485"/>
            </a:xfrm>
            <a:custGeom>
              <a:rect b="b" l="l" r="r" t="t"/>
              <a:pathLst>
                <a:path extrusionOk="0" h="324485" w="324485">
                  <a:moveTo>
                    <a:pt x="324002" y="162001"/>
                  </a:moveTo>
                  <a:lnTo>
                    <a:pt x="318215" y="118934"/>
                  </a:lnTo>
                  <a:lnTo>
                    <a:pt x="301884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1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1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4"/>
                  </a:lnTo>
                  <a:lnTo>
                    <a:pt x="118934" y="318215"/>
                  </a:lnTo>
                  <a:lnTo>
                    <a:pt x="162001" y="324002"/>
                  </a:lnTo>
                  <a:lnTo>
                    <a:pt x="205067" y="318215"/>
                  </a:lnTo>
                  <a:lnTo>
                    <a:pt x="243766" y="301884"/>
                  </a:lnTo>
                  <a:lnTo>
                    <a:pt x="276553" y="276553"/>
                  </a:lnTo>
                  <a:lnTo>
                    <a:pt x="301884" y="243766"/>
                  </a:lnTo>
                  <a:lnTo>
                    <a:pt x="318215" y="205067"/>
                  </a:lnTo>
                  <a:lnTo>
                    <a:pt x="324002" y="1620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3" name="Google Shape;2023;p104"/>
          <p:cNvSpPr txBox="1"/>
          <p:nvPr/>
        </p:nvSpPr>
        <p:spPr>
          <a:xfrm>
            <a:off x="2381567" y="2480713"/>
            <a:ext cx="13335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Σ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024" name="Google Shape;2024;p104"/>
          <p:cNvGrpSpPr/>
          <p:nvPr/>
        </p:nvGrpSpPr>
        <p:grpSpPr>
          <a:xfrm>
            <a:off x="3293973" y="2430525"/>
            <a:ext cx="324485" cy="324485"/>
            <a:chOff x="3293973" y="2430525"/>
            <a:chExt cx="324485" cy="324485"/>
          </a:xfrm>
        </p:grpSpPr>
        <p:sp>
          <p:nvSpPr>
            <p:cNvPr id="2025" name="Google Shape;2025;p104"/>
            <p:cNvSpPr/>
            <p:nvPr/>
          </p:nvSpPr>
          <p:spPr>
            <a:xfrm>
              <a:off x="3293973" y="2430525"/>
              <a:ext cx="324485" cy="324485"/>
            </a:xfrm>
            <a:custGeom>
              <a:rect b="b" l="l" r="r" t="t"/>
              <a:pathLst>
                <a:path extrusionOk="0" h="324485" w="324485">
                  <a:moveTo>
                    <a:pt x="162001" y="0"/>
                  </a:move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1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4"/>
                  </a:lnTo>
                  <a:lnTo>
                    <a:pt x="118934" y="318215"/>
                  </a:lnTo>
                  <a:lnTo>
                    <a:pt x="162001" y="324002"/>
                  </a:lnTo>
                  <a:lnTo>
                    <a:pt x="205067" y="318215"/>
                  </a:lnTo>
                  <a:lnTo>
                    <a:pt x="243766" y="301884"/>
                  </a:lnTo>
                  <a:lnTo>
                    <a:pt x="276553" y="276553"/>
                  </a:lnTo>
                  <a:lnTo>
                    <a:pt x="301884" y="243766"/>
                  </a:lnTo>
                  <a:lnTo>
                    <a:pt x="318215" y="205067"/>
                  </a:lnTo>
                  <a:lnTo>
                    <a:pt x="324002" y="162001"/>
                  </a:lnTo>
                  <a:lnTo>
                    <a:pt x="318215" y="118934"/>
                  </a:lnTo>
                  <a:lnTo>
                    <a:pt x="301884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1" y="0"/>
                  </a:lnTo>
                  <a:close/>
                </a:path>
              </a:pathLst>
            </a:custGeom>
            <a:solidFill>
              <a:srgbClr val="4681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04"/>
            <p:cNvSpPr/>
            <p:nvPr/>
          </p:nvSpPr>
          <p:spPr>
            <a:xfrm>
              <a:off x="3293973" y="2430525"/>
              <a:ext cx="324485" cy="324485"/>
            </a:xfrm>
            <a:custGeom>
              <a:rect b="b" l="l" r="r" t="t"/>
              <a:pathLst>
                <a:path extrusionOk="0" h="324485" w="324485">
                  <a:moveTo>
                    <a:pt x="324002" y="162001"/>
                  </a:moveTo>
                  <a:lnTo>
                    <a:pt x="318215" y="118934"/>
                  </a:lnTo>
                  <a:lnTo>
                    <a:pt x="301884" y="80235"/>
                  </a:lnTo>
                  <a:lnTo>
                    <a:pt x="276553" y="47448"/>
                  </a:lnTo>
                  <a:lnTo>
                    <a:pt x="243766" y="22117"/>
                  </a:lnTo>
                  <a:lnTo>
                    <a:pt x="205067" y="5786"/>
                  </a:lnTo>
                  <a:lnTo>
                    <a:pt x="162001" y="0"/>
                  </a:lnTo>
                  <a:lnTo>
                    <a:pt x="118934" y="5786"/>
                  </a:lnTo>
                  <a:lnTo>
                    <a:pt x="80235" y="22117"/>
                  </a:lnTo>
                  <a:lnTo>
                    <a:pt x="47448" y="47448"/>
                  </a:lnTo>
                  <a:lnTo>
                    <a:pt x="22117" y="80235"/>
                  </a:lnTo>
                  <a:lnTo>
                    <a:pt x="5786" y="118934"/>
                  </a:lnTo>
                  <a:lnTo>
                    <a:pt x="0" y="162001"/>
                  </a:lnTo>
                  <a:lnTo>
                    <a:pt x="5786" y="205067"/>
                  </a:lnTo>
                  <a:lnTo>
                    <a:pt x="22117" y="243766"/>
                  </a:lnTo>
                  <a:lnTo>
                    <a:pt x="47448" y="276553"/>
                  </a:lnTo>
                  <a:lnTo>
                    <a:pt x="80235" y="301884"/>
                  </a:lnTo>
                  <a:lnTo>
                    <a:pt x="118934" y="318215"/>
                  </a:lnTo>
                  <a:lnTo>
                    <a:pt x="162001" y="324002"/>
                  </a:lnTo>
                  <a:lnTo>
                    <a:pt x="205067" y="318215"/>
                  </a:lnTo>
                  <a:lnTo>
                    <a:pt x="243766" y="301884"/>
                  </a:lnTo>
                  <a:lnTo>
                    <a:pt x="276553" y="276553"/>
                  </a:lnTo>
                  <a:lnTo>
                    <a:pt x="301884" y="243766"/>
                  </a:lnTo>
                  <a:lnTo>
                    <a:pt x="318215" y="205067"/>
                  </a:lnTo>
                  <a:lnTo>
                    <a:pt x="324002" y="1620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7" name="Google Shape;2027;p104"/>
          <p:cNvSpPr txBox="1"/>
          <p:nvPr/>
        </p:nvSpPr>
        <p:spPr>
          <a:xfrm>
            <a:off x="3398278" y="2460685"/>
            <a:ext cx="10985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Bookman Old Style"/>
                <a:ea typeface="Bookman Old Style"/>
                <a:cs typeface="Bookman Old Style"/>
                <a:sym typeface="Bookman Old Style"/>
              </a:rPr>
              <a:t>σ</a:t>
            </a:r>
            <a:endParaRPr sz="12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2028" name="Google Shape;2028;p104"/>
          <p:cNvGrpSpPr/>
          <p:nvPr/>
        </p:nvGrpSpPr>
        <p:grpSpPr>
          <a:xfrm>
            <a:off x="3744747" y="2449285"/>
            <a:ext cx="287020" cy="287020"/>
            <a:chOff x="3744747" y="2449285"/>
            <a:chExt cx="287020" cy="287020"/>
          </a:xfrm>
        </p:grpSpPr>
        <p:sp>
          <p:nvSpPr>
            <p:cNvPr id="2029" name="Google Shape;2029;p104"/>
            <p:cNvSpPr/>
            <p:nvPr/>
          </p:nvSpPr>
          <p:spPr>
            <a:xfrm>
              <a:off x="3744747" y="2449285"/>
              <a:ext cx="287020" cy="287020"/>
            </a:xfrm>
            <a:custGeom>
              <a:rect b="b" l="l" r="r" t="t"/>
              <a:pathLst>
                <a:path extrusionOk="0" h="287019" w="287020">
                  <a:moveTo>
                    <a:pt x="143243" y="0"/>
                  </a:moveTo>
                  <a:lnTo>
                    <a:pt x="97963" y="7302"/>
                  </a:lnTo>
                  <a:lnTo>
                    <a:pt x="58641" y="27637"/>
                  </a:lnTo>
                  <a:lnTo>
                    <a:pt x="27634" y="58644"/>
                  </a:lnTo>
                  <a:lnTo>
                    <a:pt x="7301" y="97966"/>
                  </a:lnTo>
                  <a:lnTo>
                    <a:pt x="0" y="143242"/>
                  </a:lnTo>
                  <a:lnTo>
                    <a:pt x="7301" y="188517"/>
                  </a:lnTo>
                  <a:lnTo>
                    <a:pt x="27634" y="227839"/>
                  </a:lnTo>
                  <a:lnTo>
                    <a:pt x="58641" y="258846"/>
                  </a:lnTo>
                  <a:lnTo>
                    <a:pt x="97963" y="279181"/>
                  </a:lnTo>
                  <a:lnTo>
                    <a:pt x="143243" y="286484"/>
                  </a:lnTo>
                  <a:lnTo>
                    <a:pt x="188516" y="279181"/>
                  </a:lnTo>
                  <a:lnTo>
                    <a:pt x="227835" y="258846"/>
                  </a:lnTo>
                  <a:lnTo>
                    <a:pt x="258839" y="227839"/>
                  </a:lnTo>
                  <a:lnTo>
                    <a:pt x="279172" y="188517"/>
                  </a:lnTo>
                  <a:lnTo>
                    <a:pt x="286473" y="143242"/>
                  </a:lnTo>
                  <a:lnTo>
                    <a:pt x="279172" y="97966"/>
                  </a:lnTo>
                  <a:lnTo>
                    <a:pt x="258839" y="58644"/>
                  </a:lnTo>
                  <a:lnTo>
                    <a:pt x="227835" y="27637"/>
                  </a:lnTo>
                  <a:lnTo>
                    <a:pt x="188516" y="7302"/>
                  </a:lnTo>
                  <a:lnTo>
                    <a:pt x="143243" y="0"/>
                  </a:lnTo>
                  <a:close/>
                </a:path>
              </a:pathLst>
            </a:custGeom>
            <a:solidFill>
              <a:srgbClr val="B3FFB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04"/>
            <p:cNvSpPr/>
            <p:nvPr/>
          </p:nvSpPr>
          <p:spPr>
            <a:xfrm>
              <a:off x="3744747" y="2449285"/>
              <a:ext cx="287020" cy="287020"/>
            </a:xfrm>
            <a:custGeom>
              <a:rect b="b" l="l" r="r" t="t"/>
              <a:pathLst>
                <a:path extrusionOk="0" h="287019" w="287020">
                  <a:moveTo>
                    <a:pt x="286473" y="143242"/>
                  </a:moveTo>
                  <a:lnTo>
                    <a:pt x="279172" y="97966"/>
                  </a:lnTo>
                  <a:lnTo>
                    <a:pt x="258839" y="58644"/>
                  </a:lnTo>
                  <a:lnTo>
                    <a:pt x="227835" y="27637"/>
                  </a:lnTo>
                  <a:lnTo>
                    <a:pt x="188516" y="7302"/>
                  </a:lnTo>
                  <a:lnTo>
                    <a:pt x="143243" y="0"/>
                  </a:lnTo>
                  <a:lnTo>
                    <a:pt x="97963" y="7302"/>
                  </a:lnTo>
                  <a:lnTo>
                    <a:pt x="58641" y="27637"/>
                  </a:lnTo>
                  <a:lnTo>
                    <a:pt x="27634" y="58644"/>
                  </a:lnTo>
                  <a:lnTo>
                    <a:pt x="7301" y="97966"/>
                  </a:lnTo>
                  <a:lnTo>
                    <a:pt x="0" y="143242"/>
                  </a:lnTo>
                  <a:lnTo>
                    <a:pt x="7301" y="188517"/>
                  </a:lnTo>
                  <a:lnTo>
                    <a:pt x="27634" y="227839"/>
                  </a:lnTo>
                  <a:lnTo>
                    <a:pt x="58641" y="258846"/>
                  </a:lnTo>
                  <a:lnTo>
                    <a:pt x="97963" y="279181"/>
                  </a:lnTo>
                  <a:lnTo>
                    <a:pt x="143243" y="286484"/>
                  </a:lnTo>
                  <a:lnTo>
                    <a:pt x="188516" y="279181"/>
                  </a:lnTo>
                  <a:lnTo>
                    <a:pt x="227835" y="258846"/>
                  </a:lnTo>
                  <a:lnTo>
                    <a:pt x="258839" y="227839"/>
                  </a:lnTo>
                  <a:lnTo>
                    <a:pt x="279172" y="188517"/>
                  </a:lnTo>
                  <a:lnTo>
                    <a:pt x="286473" y="14324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1" name="Google Shape;2031;p104"/>
          <p:cNvSpPr txBox="1"/>
          <p:nvPr/>
        </p:nvSpPr>
        <p:spPr>
          <a:xfrm>
            <a:off x="3834269" y="2467912"/>
            <a:ext cx="103505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800">
                <a:latin typeface="Tahoma"/>
                <a:ea typeface="Tahoma"/>
                <a:cs typeface="Tahoma"/>
                <a:sym typeface="Tahoma"/>
              </a:rPr>
              <a:t>ˆ</a:t>
            </a:r>
            <a:endParaRPr baseline="30000" sz="1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032" name="Google Shape;2032;p104"/>
          <p:cNvGrpSpPr/>
          <p:nvPr/>
        </p:nvGrpSpPr>
        <p:grpSpPr>
          <a:xfrm>
            <a:off x="1867166" y="2429890"/>
            <a:ext cx="1422181" cy="325837"/>
            <a:chOff x="1867166" y="2429890"/>
            <a:chExt cx="1422181" cy="325837"/>
          </a:xfrm>
        </p:grpSpPr>
        <p:sp>
          <p:nvSpPr>
            <p:cNvPr id="2033" name="Google Shape;2033;p104"/>
            <p:cNvSpPr/>
            <p:nvPr/>
          </p:nvSpPr>
          <p:spPr>
            <a:xfrm>
              <a:off x="1867166" y="2429890"/>
              <a:ext cx="417830" cy="117475"/>
            </a:xfrm>
            <a:custGeom>
              <a:rect b="b" l="l" r="r" t="t"/>
              <a:pathLst>
                <a:path extrusionOk="0" h="117475" w="417830">
                  <a:moveTo>
                    <a:pt x="0" y="0"/>
                  </a:moveTo>
                  <a:lnTo>
                    <a:pt x="417518" y="11691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04"/>
            <p:cNvSpPr/>
            <p:nvPr/>
          </p:nvSpPr>
          <p:spPr>
            <a:xfrm>
              <a:off x="2253594" y="2511148"/>
              <a:ext cx="33655" cy="59055"/>
            </a:xfrm>
            <a:custGeom>
              <a:rect b="b" l="l" r="r" t="t"/>
              <a:pathLst>
                <a:path extrusionOk="0" h="59055" w="33655">
                  <a:moveTo>
                    <a:pt x="16373" y="0"/>
                  </a:moveTo>
                  <a:lnTo>
                    <a:pt x="17607" y="12736"/>
                  </a:lnTo>
                  <a:lnTo>
                    <a:pt x="21305" y="22862"/>
                  </a:lnTo>
                  <a:lnTo>
                    <a:pt x="26825" y="30640"/>
                  </a:lnTo>
                  <a:lnTo>
                    <a:pt x="33528" y="36335"/>
                  </a:lnTo>
                  <a:lnTo>
                    <a:pt x="24843" y="37722"/>
                  </a:lnTo>
                  <a:lnTo>
                    <a:pt x="16086" y="41502"/>
                  </a:lnTo>
                  <a:lnTo>
                    <a:pt x="7668" y="48236"/>
                  </a:lnTo>
                  <a:lnTo>
                    <a:pt x="0" y="5848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04"/>
            <p:cNvSpPr/>
            <p:nvPr/>
          </p:nvSpPr>
          <p:spPr>
            <a:xfrm>
              <a:off x="1867166" y="2638252"/>
              <a:ext cx="417830" cy="117475"/>
            </a:xfrm>
            <a:custGeom>
              <a:rect b="b" l="l" r="r" t="t"/>
              <a:pathLst>
                <a:path extrusionOk="0" h="117475" w="417830">
                  <a:moveTo>
                    <a:pt x="0" y="116910"/>
                  </a:moveTo>
                  <a:lnTo>
                    <a:pt x="417518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04"/>
            <p:cNvSpPr/>
            <p:nvPr/>
          </p:nvSpPr>
          <p:spPr>
            <a:xfrm>
              <a:off x="2253594" y="2615424"/>
              <a:ext cx="33655" cy="59055"/>
            </a:xfrm>
            <a:custGeom>
              <a:rect b="b" l="l" r="r" t="t"/>
              <a:pathLst>
                <a:path extrusionOk="0" h="59055" w="33655">
                  <a:moveTo>
                    <a:pt x="0" y="0"/>
                  </a:moveTo>
                  <a:lnTo>
                    <a:pt x="7668" y="10244"/>
                  </a:lnTo>
                  <a:lnTo>
                    <a:pt x="16086" y="16977"/>
                  </a:lnTo>
                  <a:lnTo>
                    <a:pt x="24843" y="20758"/>
                  </a:lnTo>
                  <a:lnTo>
                    <a:pt x="33528" y="22145"/>
                  </a:lnTo>
                  <a:lnTo>
                    <a:pt x="26825" y="27839"/>
                  </a:lnTo>
                  <a:lnTo>
                    <a:pt x="21305" y="35618"/>
                  </a:lnTo>
                  <a:lnTo>
                    <a:pt x="17607" y="45743"/>
                  </a:lnTo>
                  <a:lnTo>
                    <a:pt x="16373" y="5848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04"/>
            <p:cNvSpPr/>
            <p:nvPr/>
          </p:nvSpPr>
          <p:spPr>
            <a:xfrm>
              <a:off x="2612538" y="2592527"/>
              <a:ext cx="674370" cy="0"/>
            </a:xfrm>
            <a:custGeom>
              <a:rect b="b" l="l" r="r" t="t"/>
              <a:pathLst>
                <a:path extrusionOk="0" h="120000" w="674370">
                  <a:moveTo>
                    <a:pt x="0" y="0"/>
                  </a:moveTo>
                  <a:lnTo>
                    <a:pt x="673929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04"/>
            <p:cNvSpPr/>
            <p:nvPr/>
          </p:nvSpPr>
          <p:spPr>
            <a:xfrm>
              <a:off x="3262677" y="2562160"/>
              <a:ext cx="26670" cy="60960"/>
            </a:xfrm>
            <a:custGeom>
              <a:rect b="b" l="l" r="r" t="t"/>
              <a:pathLst>
                <a:path extrusionOk="0" h="60960" w="2667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9" name="Google Shape;2039;p104"/>
          <p:cNvSpPr txBox="1"/>
          <p:nvPr/>
        </p:nvSpPr>
        <p:spPr>
          <a:xfrm>
            <a:off x="2913316" y="2440659"/>
            <a:ext cx="7112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latin typeface="Arial"/>
                <a:ea typeface="Arial"/>
                <a:cs typeface="Arial"/>
                <a:sym typeface="Arial"/>
              </a:rPr>
              <a:t>z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0" name="Google Shape;2040;p104"/>
          <p:cNvGrpSpPr/>
          <p:nvPr/>
        </p:nvGrpSpPr>
        <p:grpSpPr>
          <a:xfrm>
            <a:off x="0" y="2562160"/>
            <a:ext cx="5760262" cy="671851"/>
            <a:chOff x="0" y="2562160"/>
            <a:chExt cx="5760262" cy="671851"/>
          </a:xfrm>
        </p:grpSpPr>
        <p:sp>
          <p:nvSpPr>
            <p:cNvPr id="2041" name="Google Shape;2041;p104"/>
            <p:cNvSpPr/>
            <p:nvPr/>
          </p:nvSpPr>
          <p:spPr>
            <a:xfrm>
              <a:off x="3620604" y="2592527"/>
              <a:ext cx="116839" cy="0"/>
            </a:xfrm>
            <a:custGeom>
              <a:rect b="b" l="l" r="r" t="t"/>
              <a:pathLst>
                <a:path extrusionOk="0" h="120000" w="116839">
                  <a:moveTo>
                    <a:pt x="0" y="0"/>
                  </a:moveTo>
                  <a:lnTo>
                    <a:pt x="116649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04"/>
            <p:cNvSpPr/>
            <p:nvPr/>
          </p:nvSpPr>
          <p:spPr>
            <a:xfrm>
              <a:off x="3713464" y="2562160"/>
              <a:ext cx="26670" cy="60960"/>
            </a:xfrm>
            <a:custGeom>
              <a:rect b="b" l="l" r="r" t="t"/>
              <a:pathLst>
                <a:path extrusionOk="0" h="60960" w="26670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04"/>
            <p:cNvSpPr/>
            <p:nvPr/>
          </p:nvSpPr>
          <p:spPr>
            <a:xfrm>
              <a:off x="0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FACA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04"/>
            <p:cNvSpPr/>
            <p:nvPr/>
          </p:nvSpPr>
          <p:spPr>
            <a:xfrm>
              <a:off x="1923859" y="3141936"/>
              <a:ext cx="1912620" cy="92075"/>
            </a:xfrm>
            <a:custGeom>
              <a:rect b="b" l="l" r="r" t="t"/>
              <a:pathLst>
                <a:path extrusionOk="0" h="92075" w="1912620">
                  <a:moveTo>
                    <a:pt x="0" y="91521"/>
                  </a:moveTo>
                  <a:lnTo>
                    <a:pt x="0" y="0"/>
                  </a:lnTo>
                  <a:lnTo>
                    <a:pt x="1912353" y="0"/>
                  </a:lnTo>
                  <a:lnTo>
                    <a:pt x="1912353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76C3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04"/>
            <p:cNvSpPr/>
            <p:nvPr/>
          </p:nvSpPr>
          <p:spPr>
            <a:xfrm>
              <a:off x="3836212" y="3141936"/>
              <a:ext cx="1924050" cy="92075"/>
            </a:xfrm>
            <a:custGeom>
              <a:rect b="b" l="l" r="r" t="t"/>
              <a:pathLst>
                <a:path extrusionOk="0" h="92075" w="1924050">
                  <a:moveTo>
                    <a:pt x="0" y="91521"/>
                  </a:moveTo>
                  <a:lnTo>
                    <a:pt x="0" y="0"/>
                  </a:lnTo>
                  <a:lnTo>
                    <a:pt x="1923859" y="0"/>
                  </a:lnTo>
                  <a:lnTo>
                    <a:pt x="1923859" y="91521"/>
                  </a:lnTo>
                  <a:lnTo>
                    <a:pt x="0" y="91521"/>
                  </a:lnTo>
                  <a:close/>
                </a:path>
              </a:pathLst>
            </a:custGeom>
            <a:solidFill>
              <a:srgbClr val="EC20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6" name="Google Shape;2046;p104"/>
          <p:cNvSpPr txBox="1"/>
          <p:nvPr/>
        </p:nvSpPr>
        <p:spPr>
          <a:xfrm>
            <a:off x="3632377" y="2857727"/>
            <a:ext cx="511809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Class 0 or 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104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048" name="Google Shape;2048;p104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8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9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0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11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49" name="Google Shape;2049;p104"/>
          <p:cNvSpPr txBox="1"/>
          <p:nvPr>
            <p:ph idx="12" type="sldNum"/>
          </p:nvPr>
        </p:nvSpPr>
        <p:spPr>
          <a:xfrm>
            <a:off x="4627903" y="3137675"/>
            <a:ext cx="552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05"/>
          <p:cNvSpPr txBox="1"/>
          <p:nvPr>
            <p:ph type="title"/>
          </p:nvPr>
        </p:nvSpPr>
        <p:spPr>
          <a:xfrm>
            <a:off x="95300" y="109545"/>
            <a:ext cx="5503545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</a:t>
            </a:r>
            <a:r>
              <a:rPr lang="en-US" cap="small">
                <a:solidFill>
                  <a:srgbClr val="FFFFFF"/>
                </a:solidFill>
              </a:rPr>
              <a:t>ecap</a:t>
            </a:r>
            <a:r>
              <a:rPr lang="en-US">
                <a:solidFill>
                  <a:srgbClr val="FFFFFF"/>
                </a:solidFill>
              </a:rPr>
              <a:t>: M</a:t>
            </a:r>
            <a:r>
              <a:rPr lang="en-US" cap="small">
                <a:solidFill>
                  <a:srgbClr val="FFFFFF"/>
                </a:solidFill>
              </a:rPr>
              <a:t>ulti</a:t>
            </a:r>
            <a:r>
              <a:rPr lang="en-US">
                <a:solidFill>
                  <a:srgbClr val="FFFFFF"/>
                </a:solidFill>
              </a:rPr>
              <a:t>-</a:t>
            </a:r>
            <a:r>
              <a:rPr lang="en-US" cap="small">
                <a:solidFill>
                  <a:srgbClr val="FFFFFF"/>
                </a:solidFill>
              </a:rPr>
              <a:t>class</a:t>
            </a:r>
            <a:r>
              <a:rPr lang="en-US">
                <a:solidFill>
                  <a:srgbClr val="FFFFFF"/>
                </a:solidFill>
              </a:rPr>
              <a:t> C</a:t>
            </a:r>
            <a:r>
              <a:rPr lang="en-US" cap="small">
                <a:solidFill>
                  <a:srgbClr val="FFFFFF"/>
                </a:solidFill>
              </a:rPr>
              <a:t>lassification</a:t>
            </a:r>
            <a:endParaRPr/>
          </a:p>
        </p:txBody>
      </p:sp>
      <p:sp>
        <p:nvSpPr>
          <p:cNvPr id="2055" name="Google Shape;2055;p105"/>
          <p:cNvSpPr txBox="1"/>
          <p:nvPr>
            <p:ph idx="11" type="ftr"/>
          </p:nvPr>
        </p:nvSpPr>
        <p:spPr>
          <a:xfrm>
            <a:off x="572122" y="3137672"/>
            <a:ext cx="7353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 P</a:t>
            </a:r>
            <a:r>
              <a:rPr lang="en-US" cap="small"/>
              <a:t>ilani</a:t>
            </a:r>
            <a:r>
              <a:rPr lang="en-US"/>
              <a:t> WILP</a:t>
            </a:r>
            <a:endParaRPr/>
          </a:p>
        </p:txBody>
      </p:sp>
      <p:sp>
        <p:nvSpPr>
          <p:cNvPr id="2056" name="Google Shape;2056;p105"/>
          <p:cNvSpPr txBox="1"/>
          <p:nvPr/>
        </p:nvSpPr>
        <p:spPr>
          <a:xfrm>
            <a:off x="2604942" y="3137672"/>
            <a:ext cx="5956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/>
              </a:rPr>
              <a:t>D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4"/>
              </a:rPr>
              <a:t>eep</a:t>
            </a:r>
            <a:r>
              <a:rPr lang="en-US" sz="600" u="sng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5"/>
              </a:rPr>
              <a:t> L</a:t>
            </a:r>
            <a:r>
              <a:rPr lang="en-US" sz="600" u="sng" cap="small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/>
              </a:rPr>
              <a:t>earning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57" name="Google Shape;2057;p105"/>
          <p:cNvSpPr txBox="1"/>
          <p:nvPr/>
        </p:nvSpPr>
        <p:spPr>
          <a:xfrm>
            <a:off x="4627895" y="3137672"/>
            <a:ext cx="3810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51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‹#›</a:t>
            </a:fld>
            <a:r>
              <a:rPr lang="en-US" sz="600">
                <a:latin typeface="Bookman Old Style"/>
                <a:ea typeface="Bookman Old Style"/>
                <a:cs typeface="Bookman Old Style"/>
                <a:sym typeface="Bookman Old Style"/>
              </a:rPr>
              <a:t> / 100</a:t>
            </a:r>
            <a:endParaRPr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58" name="Google Shape;2058;p105"/>
          <p:cNvSpPr txBox="1"/>
          <p:nvPr>
            <p:ph idx="12" type="sldNum"/>
          </p:nvPr>
        </p:nvSpPr>
        <p:spPr>
          <a:xfrm>
            <a:off x="4627903" y="3137674"/>
            <a:ext cx="5955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100</a:t>
            </a:r>
            <a:endParaRPr/>
          </a:p>
        </p:txBody>
      </p:sp>
      <p:pic>
        <p:nvPicPr>
          <p:cNvPr id="2059" name="Google Shape;2059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0225"/>
            <a:ext cx="5028002" cy="253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269774655960a1f364fb373cfdb19387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0f3c1362c9e8f2540a0f1923835f41ad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4AE8841E-2B3B-404C-A6C7-96E28835EDFC}"/>
</file>

<file path=customXml/itemProps2.xml><?xml version="1.0" encoding="utf-8"?>
<ds:datastoreItem xmlns:ds="http://schemas.openxmlformats.org/officeDocument/2006/customXml" ds:itemID="{D4B9D95E-CE1E-4F0D-89E4-148942B316AC}"/>
</file>

<file path=customXml/itemProps3.xml><?xml version="1.0" encoding="utf-8"?>
<ds:datastoreItem xmlns:ds="http://schemas.openxmlformats.org/officeDocument/2006/customXml" ds:itemID="{105FD5C8-0E16-4492-8020-CEED0B9E8BAF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0x0101000A75E3588147654284604D4E812B6D70</vt:lpwstr>
  </property>
</Properties>
</file>